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1" r:id="rId1"/>
    <p:sldMasterId id="2147483672" r:id="rId2"/>
    <p:sldMasterId id="2147483685" r:id="rId3"/>
  </p:sldMasterIdLst>
  <p:notesMasterIdLst>
    <p:notesMasterId r:id="rId37"/>
  </p:notesMasterIdLst>
  <p:sldIdLst>
    <p:sldId id="256" r:id="rId4"/>
    <p:sldId id="320" r:id="rId5"/>
    <p:sldId id="258" r:id="rId6"/>
    <p:sldId id="384" r:id="rId7"/>
    <p:sldId id="381" r:id="rId8"/>
    <p:sldId id="314" r:id="rId9"/>
    <p:sldId id="322" r:id="rId10"/>
    <p:sldId id="325" r:id="rId11"/>
    <p:sldId id="360" r:id="rId12"/>
    <p:sldId id="383" r:id="rId13"/>
    <p:sldId id="340" r:id="rId14"/>
    <p:sldId id="346" r:id="rId15"/>
    <p:sldId id="341" r:id="rId16"/>
    <p:sldId id="365" r:id="rId17"/>
    <p:sldId id="343" r:id="rId18"/>
    <p:sldId id="379" r:id="rId19"/>
    <p:sldId id="307" r:id="rId20"/>
    <p:sldId id="280" r:id="rId21"/>
    <p:sldId id="281" r:id="rId22"/>
    <p:sldId id="285" r:id="rId23"/>
    <p:sldId id="287" r:id="rId24"/>
    <p:sldId id="296" r:id="rId25"/>
    <p:sldId id="330" r:id="rId26"/>
    <p:sldId id="366" r:id="rId27"/>
    <p:sldId id="350" r:id="rId28"/>
    <p:sldId id="353" r:id="rId29"/>
    <p:sldId id="283" r:id="rId30"/>
    <p:sldId id="378" r:id="rId31"/>
    <p:sldId id="328" r:id="rId32"/>
    <p:sldId id="352" r:id="rId33"/>
    <p:sldId id="358" r:id="rId34"/>
    <p:sldId id="317" r:id="rId35"/>
    <p:sldId id="318" r:id="rId36"/>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56"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lejandro Schuler" initials="" lastIdx="9" clrIdx="0"/>
  <p:cmAuthor id="1" name="Alison Victoria Callahan" initials="" lastIdx="1" clrIdx="1"/>
  <p:cmAuthor id="2" name="Nigam Shah" initials="" lastIdx="2" clrIdx="2"/>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229051F-6A13-4D68-B67C-04365384FD53}">
  <a:tblStyle styleId="{A229051F-6A13-4D68-B67C-04365384FD53}" styleName="Table_0">
    <a:wholeTbl>
      <a:tcTxStyle b="off" i="off">
        <a:font>
          <a:latin typeface="Calibri"/>
          <a:ea typeface="Calibri"/>
          <a:cs typeface="Calibri"/>
        </a:font>
        <a:schemeClr val="dk1"/>
      </a:tcTxStyle>
      <a:tcStyle>
        <a:tcBdr>
          <a:left>
            <a:ln w="12700" cap="flat" cmpd="sng">
              <a:solidFill>
                <a:schemeClr val="lt1"/>
              </a:solidFill>
              <a:prstDash val="solid"/>
              <a:round/>
              <a:headEnd type="none" w="med" len="med"/>
              <a:tailEnd type="none" w="med" len="med"/>
            </a:ln>
          </a:left>
          <a:right>
            <a:ln w="12700" cap="flat" cmpd="sng">
              <a:solidFill>
                <a:schemeClr val="lt1"/>
              </a:solidFill>
              <a:prstDash val="solid"/>
              <a:round/>
              <a:headEnd type="none" w="med" len="med"/>
              <a:tailEnd type="none" w="med" len="med"/>
            </a:ln>
          </a:right>
          <a:top>
            <a:ln w="12700" cap="flat" cmpd="sng">
              <a:solidFill>
                <a:schemeClr val="lt1"/>
              </a:solidFill>
              <a:prstDash val="solid"/>
              <a:round/>
              <a:headEnd type="none" w="med" len="med"/>
              <a:tailEnd type="none" w="med" len="med"/>
            </a:ln>
          </a:top>
          <a:bottom>
            <a:ln w="12700" cap="flat" cmpd="sng">
              <a:solidFill>
                <a:schemeClr val="lt1"/>
              </a:solidFill>
              <a:prstDash val="solid"/>
              <a:round/>
              <a:headEnd type="none" w="med" len="med"/>
              <a:tailEnd type="none" w="med" len="med"/>
            </a:ln>
          </a:bottom>
          <a:insideH>
            <a:ln w="12700" cap="flat" cmpd="sng">
              <a:solidFill>
                <a:schemeClr val="lt1"/>
              </a:solidFill>
              <a:prstDash val="solid"/>
              <a:round/>
              <a:headEnd type="none" w="med" len="med"/>
              <a:tailEnd type="none" w="med" len="med"/>
            </a:ln>
          </a:insideH>
          <a:insideV>
            <a:ln w="12700" cap="flat" cmpd="sng">
              <a:solidFill>
                <a:schemeClr val="lt1"/>
              </a:solidFill>
              <a:prstDash val="solid"/>
              <a:round/>
              <a:headEnd type="none" w="med" len="med"/>
              <a:tailEnd type="none" w="med" len="med"/>
            </a:ln>
          </a:insideV>
        </a:tcBdr>
        <a:fill>
          <a:solidFill>
            <a:srgbClr val="E6E6E6"/>
          </a:solidFill>
        </a:fill>
      </a:tcStyle>
    </a:wholeTbl>
    <a:band1H>
      <a:tcStyle>
        <a:tcBdr/>
        <a:fill>
          <a:solidFill>
            <a:srgbClr val="CACACA"/>
          </a:solidFill>
        </a:fill>
      </a:tcStyle>
    </a:band1H>
    <a:band1V>
      <a:tcStyle>
        <a:tcBdr/>
        <a:fill>
          <a:solidFill>
            <a:srgbClr val="CACACA"/>
          </a:solidFill>
        </a:fill>
      </a:tcStyle>
    </a:band1V>
    <a:lastCol>
      <a:tcTxStyle b="on" i="off">
        <a:font>
          <a:latin typeface="Calibri"/>
          <a:ea typeface="Calibri"/>
          <a:cs typeface="Calibri"/>
        </a:font>
        <a:schemeClr val="lt1"/>
      </a:tcTxStyle>
      <a:tcStyle>
        <a:tcBdr/>
        <a:fill>
          <a:solidFill>
            <a:schemeClr val="dk1"/>
          </a:solidFill>
        </a:fill>
      </a:tcStyle>
    </a:lastCol>
    <a:firstCol>
      <a:tcTxStyle b="on" i="off">
        <a:font>
          <a:latin typeface="Calibri"/>
          <a:ea typeface="Calibri"/>
          <a:cs typeface="Calibri"/>
        </a:font>
        <a:schemeClr val="lt1"/>
      </a:tcTxStyle>
      <a:tcStyle>
        <a:tcBdr/>
        <a:fill>
          <a:solidFill>
            <a:schemeClr val="dk1"/>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med" len="med"/>
              <a:tailEnd type="none" w="med" len="med"/>
            </a:ln>
          </a:top>
        </a:tcBdr>
        <a:fill>
          <a:solidFill>
            <a:schemeClr val="dk1"/>
          </a:solidFill>
        </a:fill>
      </a:tcStyle>
    </a:lastRow>
    <a:firstRow>
      <a:tcTxStyle b="on" i="off">
        <a:font>
          <a:latin typeface="Calibri"/>
          <a:ea typeface="Calibri"/>
          <a:cs typeface="Calibri"/>
        </a:font>
        <a:schemeClr val="lt1"/>
      </a:tcTxStyle>
      <a:tcStyle>
        <a:tcBdr>
          <a:bottom>
            <a:ln w="38100" cap="flat" cmpd="sng">
              <a:solidFill>
                <a:schemeClr val="lt1"/>
              </a:solidFill>
              <a:prstDash val="solid"/>
              <a:round/>
              <a:headEnd type="none" w="med" len="med"/>
              <a:tailEnd type="none" w="med" len="med"/>
            </a:ln>
          </a:bottom>
        </a:tcBdr>
        <a:fill>
          <a:solidFill>
            <a:schemeClr val="dk1"/>
          </a:solidFill>
        </a:fill>
      </a:tcStyle>
    </a:firstRow>
  </a:tblStyle>
  <a:tblStyle styleId="{7653114C-D252-4CFB-B33F-CAECB97D1D44}" styleName="Table_1">
    <a:wholeTbl>
      <a:tcTxStyle b="off" i="off">
        <a:font>
          <a:latin typeface="Calibri"/>
          <a:ea typeface="Calibri"/>
          <a:cs typeface="Calibri"/>
        </a:font>
        <a:schemeClr val="dk1"/>
      </a:tcTxStyle>
      <a:tcStyle>
        <a:tcBdr>
          <a:left>
            <a:ln w="12700" cap="flat" cmpd="sng">
              <a:solidFill>
                <a:schemeClr val="lt1"/>
              </a:solidFill>
              <a:prstDash val="solid"/>
              <a:round/>
              <a:headEnd type="none" w="med" len="med"/>
              <a:tailEnd type="none" w="med" len="med"/>
            </a:ln>
          </a:left>
          <a:right>
            <a:ln w="12700" cap="flat" cmpd="sng">
              <a:solidFill>
                <a:schemeClr val="lt1"/>
              </a:solidFill>
              <a:prstDash val="solid"/>
              <a:round/>
              <a:headEnd type="none" w="med" len="med"/>
              <a:tailEnd type="none" w="med" len="med"/>
            </a:ln>
          </a:right>
          <a:top>
            <a:ln w="12700" cap="flat" cmpd="sng">
              <a:solidFill>
                <a:schemeClr val="lt1"/>
              </a:solidFill>
              <a:prstDash val="solid"/>
              <a:round/>
              <a:headEnd type="none" w="med" len="med"/>
              <a:tailEnd type="none" w="med" len="med"/>
            </a:ln>
          </a:top>
          <a:bottom>
            <a:ln w="12700" cap="flat" cmpd="sng">
              <a:solidFill>
                <a:schemeClr val="lt1"/>
              </a:solidFill>
              <a:prstDash val="solid"/>
              <a:round/>
              <a:headEnd type="none" w="med" len="med"/>
              <a:tailEnd type="none" w="med" len="med"/>
            </a:ln>
          </a:bottom>
          <a:insideH>
            <a:ln w="12700" cap="flat" cmpd="sng">
              <a:solidFill>
                <a:schemeClr val="lt1"/>
              </a:solidFill>
              <a:prstDash val="solid"/>
              <a:round/>
              <a:headEnd type="none" w="med" len="med"/>
              <a:tailEnd type="none" w="med" len="med"/>
            </a:ln>
          </a:insideH>
          <a:insideV>
            <a:ln w="12700" cap="flat" cmpd="sng">
              <a:solidFill>
                <a:schemeClr val="lt1"/>
              </a:solidFill>
              <a:prstDash val="solid"/>
              <a:round/>
              <a:headEnd type="none" w="med" len="med"/>
              <a:tailEnd type="none" w="med" len="med"/>
            </a:ln>
          </a:insideV>
        </a:tcBdr>
        <a:fill>
          <a:solidFill>
            <a:srgbClr val="F4E8E8"/>
          </a:solidFill>
        </a:fill>
      </a:tcStyle>
    </a:wholeTbl>
    <a:band1H>
      <a:tcStyle>
        <a:tcBdr/>
        <a:fill>
          <a:solidFill>
            <a:srgbClr val="E8CFCF"/>
          </a:solidFill>
        </a:fill>
      </a:tcStyle>
    </a:band1H>
    <a:band1V>
      <a:tcStyle>
        <a:tcBdr/>
        <a:fill>
          <a:solidFill>
            <a:srgbClr val="E8CFCF"/>
          </a:solidFill>
        </a:fill>
      </a:tcStyle>
    </a:band1V>
    <a:lastCol>
      <a:tcTxStyle b="on" i="off">
        <a:font>
          <a:latin typeface="Calibri"/>
          <a:ea typeface="Calibri"/>
          <a:cs typeface="Calibri"/>
        </a:font>
        <a:schemeClr val="lt1"/>
      </a:tcTxStyle>
      <a:tcStyle>
        <a:tcBdr/>
        <a:fill>
          <a:solidFill>
            <a:schemeClr val="accent2"/>
          </a:solidFill>
        </a:fill>
      </a:tcStyle>
    </a:lastCol>
    <a:firstCol>
      <a:tcTxStyle b="on" i="off">
        <a:font>
          <a:latin typeface="Calibri"/>
          <a:ea typeface="Calibri"/>
          <a:cs typeface="Calibri"/>
        </a:font>
        <a:schemeClr val="lt1"/>
      </a:tcTxStyle>
      <a:tcStyle>
        <a:tcBdr/>
        <a:fill>
          <a:solidFill>
            <a:schemeClr val="accent2"/>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med" len="med"/>
              <a:tailEnd type="none" w="med" len="med"/>
            </a:ln>
          </a:top>
        </a:tcBdr>
        <a:fill>
          <a:solidFill>
            <a:schemeClr val="accent2"/>
          </a:solidFill>
        </a:fill>
      </a:tcStyle>
    </a:lastRow>
    <a:firstRow>
      <a:tcTxStyle b="on" i="off">
        <a:font>
          <a:latin typeface="Calibri"/>
          <a:ea typeface="Calibri"/>
          <a:cs typeface="Calibri"/>
        </a:font>
        <a:schemeClr val="lt1"/>
      </a:tcTxStyle>
      <a:tcStyle>
        <a:tcBdr>
          <a:bottom>
            <a:ln w="38100" cap="flat" cmpd="sng">
              <a:solidFill>
                <a:schemeClr val="lt1"/>
              </a:solidFill>
              <a:prstDash val="solid"/>
              <a:round/>
              <a:headEnd type="none" w="med" len="med"/>
              <a:tailEnd type="none" w="med" len="med"/>
            </a:ln>
          </a:bottom>
        </a:tcBdr>
        <a:fill>
          <a:solidFill>
            <a:schemeClr val="accent2"/>
          </a:solidFill>
        </a:fill>
      </a:tcStyle>
    </a:firstRow>
  </a:tblStyle>
  <a:tblStyle styleId="{1D1C59C3-7EC6-4F53-A90D-65BB0F0542C8}" styleName="Table_2">
    <a:wholeTbl>
      <a:tcTxStyle b="off" i="off">
        <a:font>
          <a:latin typeface="Calibri"/>
          <a:ea typeface="Calibri"/>
          <a:cs typeface="Calibri"/>
        </a:font>
        <a:schemeClr val="dk1"/>
      </a:tcTxStyle>
      <a:tcStyle>
        <a:tcBdr>
          <a:left>
            <a:ln w="12700" cap="flat" cmpd="sng">
              <a:solidFill>
                <a:schemeClr val="lt1"/>
              </a:solidFill>
              <a:prstDash val="solid"/>
              <a:round/>
              <a:headEnd type="none" w="med" len="med"/>
              <a:tailEnd type="none" w="med" len="med"/>
            </a:ln>
          </a:left>
          <a:right>
            <a:ln w="12700" cap="flat" cmpd="sng">
              <a:solidFill>
                <a:schemeClr val="lt1"/>
              </a:solidFill>
              <a:prstDash val="solid"/>
              <a:round/>
              <a:headEnd type="none" w="med" len="med"/>
              <a:tailEnd type="none" w="med" len="med"/>
            </a:ln>
          </a:right>
          <a:top>
            <a:ln w="12700" cap="flat" cmpd="sng">
              <a:solidFill>
                <a:schemeClr val="lt1"/>
              </a:solidFill>
              <a:prstDash val="solid"/>
              <a:round/>
              <a:headEnd type="none" w="med" len="med"/>
              <a:tailEnd type="none" w="med" len="med"/>
            </a:ln>
          </a:top>
          <a:bottom>
            <a:ln w="12700" cap="flat" cmpd="sng">
              <a:solidFill>
                <a:schemeClr val="lt1"/>
              </a:solidFill>
              <a:prstDash val="solid"/>
              <a:round/>
              <a:headEnd type="none" w="med" len="med"/>
              <a:tailEnd type="none" w="med" len="med"/>
            </a:ln>
          </a:bottom>
          <a:insideH>
            <a:ln w="12700" cap="flat" cmpd="sng">
              <a:solidFill>
                <a:schemeClr val="lt1"/>
              </a:solidFill>
              <a:prstDash val="solid"/>
              <a:round/>
              <a:headEnd type="none" w="med" len="med"/>
              <a:tailEnd type="none" w="med" len="med"/>
            </a:ln>
          </a:insideH>
          <a:insideV>
            <a:ln w="12700" cap="flat" cmpd="sng">
              <a:solidFill>
                <a:schemeClr val="lt1"/>
              </a:solidFill>
              <a:prstDash val="solid"/>
              <a:round/>
              <a:headEnd type="none" w="med" len="med"/>
              <a:tailEnd type="none" w="med" len="med"/>
            </a:ln>
          </a:insideV>
        </a:tcBdr>
        <a:fill>
          <a:solidFill>
            <a:srgbClr val="E8ECF4"/>
          </a:solidFill>
        </a:fill>
      </a:tcStyle>
    </a:wholeTbl>
    <a:band1H>
      <a:tcStyle>
        <a:tcBdr/>
        <a:fill>
          <a:solidFill>
            <a:srgbClr val="CFD7E7"/>
          </a:solidFill>
        </a:fill>
      </a:tcStyle>
    </a:band1H>
    <a:band1V>
      <a:tcStyle>
        <a:tcBdr/>
        <a:fill>
          <a:solidFill>
            <a:srgbClr val="CFD7E7"/>
          </a:solidFill>
        </a:fill>
      </a:tcStyle>
    </a:band1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med" len="med"/>
              <a:tailEnd type="none" w="med" len="med"/>
            </a:ln>
          </a:top>
        </a:tcBdr>
        <a:fill>
          <a:solidFill>
            <a:schemeClr val="accent1"/>
          </a:solidFill>
        </a:fill>
      </a:tcStyle>
    </a:lastRow>
    <a:firstRow>
      <a:tcTxStyle b="on" i="off">
        <a:font>
          <a:latin typeface="Calibri"/>
          <a:ea typeface="Calibri"/>
          <a:cs typeface="Calibri"/>
        </a:font>
        <a:schemeClr val="lt1"/>
      </a:tcTxStyle>
      <a:tcStyle>
        <a:tcBdr>
          <a:bottom>
            <a:ln w="38100" cap="flat" cmpd="sng">
              <a:solidFill>
                <a:schemeClr val="lt1"/>
              </a:solidFill>
              <a:prstDash val="solid"/>
              <a:round/>
              <a:headEnd type="none" w="med" len="med"/>
              <a:tailEnd type="none" w="med" len="med"/>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285" autoAdjust="0"/>
    <p:restoredTop sz="58525" autoAdjust="0"/>
  </p:normalViewPr>
  <p:slideViewPr>
    <p:cSldViewPr snapToGrid="0" snapToObjects="1">
      <p:cViewPr varScale="1">
        <p:scale>
          <a:sx n="101" d="100"/>
          <a:sy n="101" d="100"/>
        </p:scale>
        <p:origin x="2768" y="200"/>
      </p:cViewPr>
      <p:guideLst>
        <p:guide orient="horz" pos="2160"/>
        <p:guide pos="2856"/>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presProps" Target="presProps.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tableStyles" Target="tableStyle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extLst>
      <p:ext uri="{BB962C8B-B14F-4D97-AF65-F5344CB8AC3E}">
        <p14:creationId xmlns:p14="http://schemas.microsoft.com/office/powerpoint/2010/main" val="285053661"/>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www.nlm.nih.gov/research/umls/new_users/online_learning/LEX_004.htm"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Shape 12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28" name="Shape 128"/>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Font typeface="Calibri"/>
              <a:buNone/>
            </a:pPr>
            <a:endParaRPr sz="1200" b="0" i="0" u="none" strike="noStrike" cap="none">
              <a:solidFill>
                <a:schemeClr val="dk1"/>
              </a:solidFill>
              <a:latin typeface="Calibri"/>
              <a:ea typeface="Calibri"/>
              <a:cs typeface="Calibri"/>
              <a:sym typeface="Calibri"/>
            </a:endParaRPr>
          </a:p>
        </p:txBody>
      </p:sp>
      <p:sp>
        <p:nvSpPr>
          <p:cNvPr id="129" name="Shape 129"/>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 sz="1200" b="0" i="0" u="none" strike="noStrike" cap="none">
                <a:solidFill>
                  <a:schemeClr val="dk1"/>
                </a:solidFill>
                <a:latin typeface="Calibri"/>
                <a:ea typeface="Calibri"/>
                <a:cs typeface="Calibri"/>
                <a:sym typeface="Calibri"/>
              </a:rPr>
              <a:t>1</a:t>
            </a:fld>
            <a:endParaRPr lang="en"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0083476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Maintained by the WHO since 1976</a:t>
            </a:r>
          </a:p>
          <a:p>
            <a:endParaRPr lang="en-US" dirty="0"/>
          </a:p>
        </p:txBody>
      </p:sp>
    </p:spTree>
    <p:extLst>
      <p:ext uri="{BB962C8B-B14F-4D97-AF65-F5344CB8AC3E}">
        <p14:creationId xmlns:p14="http://schemas.microsoft.com/office/powerpoint/2010/main" val="18068356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err="1"/>
              <a:t>RxNorm</a:t>
            </a:r>
            <a:r>
              <a:rPr lang="en-US" sz="1100" dirty="0"/>
              <a:t> aggregates synonyms for drugs, assigns them a unique identifier, and links to information about that drug.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dirty="0"/>
          </a:p>
          <a:p>
            <a:pPr marL="6350" indent="1588"/>
            <a:r>
              <a:rPr lang="en-US" sz="1100" dirty="0">
                <a:latin typeface="Calibri" charset="0"/>
                <a:ea typeface="Calibri" charset="0"/>
                <a:cs typeface="Calibri" charset="0"/>
              </a:rPr>
              <a:t>concepts: </a:t>
            </a:r>
          </a:p>
          <a:p>
            <a:pPr marL="6350" indent="1588"/>
            <a:r>
              <a:rPr lang="en-US" sz="1100" dirty="0">
                <a:latin typeface="Calibri" charset="0"/>
                <a:ea typeface="Calibri" charset="0"/>
                <a:cs typeface="Calibri" charset="0"/>
              </a:rPr>
              <a:t>drug, generic name, trade name, dosage, form, NDC code</a:t>
            </a:r>
          </a:p>
          <a:p>
            <a:pPr marL="6350" indent="1588"/>
            <a:endParaRPr lang="en-US" sz="1100" dirty="0">
              <a:latin typeface="Calibri" charset="0"/>
              <a:ea typeface="Calibri" charset="0"/>
              <a:cs typeface="Calibri" charset="0"/>
            </a:endParaRPr>
          </a:p>
          <a:p>
            <a:pPr marL="6350" indent="1588"/>
            <a:r>
              <a:rPr lang="en-US" sz="1100" dirty="0">
                <a:latin typeface="Calibri" charset="0"/>
                <a:ea typeface="Calibri" charset="0"/>
                <a:cs typeface="Calibri" charset="0"/>
              </a:rPr>
              <a:t>relationships: </a:t>
            </a:r>
          </a:p>
          <a:p>
            <a:pPr marL="6350" indent="1588"/>
            <a:r>
              <a:rPr lang="en-US" sz="1100" dirty="0">
                <a:latin typeface="Calibri" charset="0"/>
                <a:ea typeface="Calibri" charset="0"/>
                <a:cs typeface="Calibri" charset="0"/>
              </a:rPr>
              <a:t>subclass-of; has-trade-name, has-dosage, etc.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dirty="0"/>
          </a:p>
        </p:txBody>
      </p:sp>
    </p:spTree>
    <p:extLst>
      <p:ext uri="{BB962C8B-B14F-4D97-AF65-F5344CB8AC3E}">
        <p14:creationId xmlns:p14="http://schemas.microsoft.com/office/powerpoint/2010/main" val="37080475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460375" indent="-452438"/>
            <a:r>
              <a:rPr lang="en-US" dirty="0"/>
              <a:t>Developed and maintained by the </a:t>
            </a:r>
            <a:r>
              <a:rPr lang="en-US" dirty="0" err="1"/>
              <a:t>Regenstrief</a:t>
            </a:r>
            <a:r>
              <a:rPr lang="en-US" dirty="0"/>
              <a:t> Institute since 1994</a:t>
            </a:r>
          </a:p>
          <a:p>
            <a:pPr marL="460375" indent="-452438"/>
            <a:r>
              <a:rPr lang="en-US" dirty="0"/>
              <a:t>categorizes and provides identifiers for medical laboratory observations</a:t>
            </a:r>
          </a:p>
          <a:p>
            <a:endParaRPr lang="en-US" dirty="0"/>
          </a:p>
        </p:txBody>
      </p:sp>
    </p:spTree>
    <p:extLst>
      <p:ext uri="{BB962C8B-B14F-4D97-AF65-F5344CB8AC3E}">
        <p14:creationId xmlns:p14="http://schemas.microsoft.com/office/powerpoint/2010/main" val="11139395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1. Query public databases for possible medications by their indication</a:t>
            </a:r>
          </a:p>
          <a:p>
            <a:r>
              <a:rPr lang="en-US" dirty="0"/>
              <a:t>2. Use a knowledge graph that captures this information in one place!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solidFill>
                  <a:srgbClr val="333333"/>
                </a:solidFill>
                <a:highlight>
                  <a:srgbClr val="FFFFFF"/>
                </a:highlight>
              </a:rPr>
              <a:t>##</a:t>
            </a:r>
            <a:r>
              <a:rPr lang="en-US" sz="1100" baseline="0" dirty="0">
                <a:solidFill>
                  <a:srgbClr val="333333"/>
                </a:solidFill>
                <a:highlight>
                  <a:srgbClr val="FFFFFF"/>
                </a:highlight>
              </a:rPr>
              <a:t> </a:t>
            </a:r>
            <a:r>
              <a:rPr lang="en-US" sz="1100" dirty="0">
                <a:solidFill>
                  <a:srgbClr val="333333"/>
                </a:solidFill>
                <a:highlight>
                  <a:srgbClr val="FFFFFF"/>
                </a:highlight>
              </a:rPr>
              <a:t>The tradeoff is that you have to *trust* the source</a:t>
            </a:r>
            <a:endParaRPr lang="en" sz="1100" dirty="0">
              <a:solidFill>
                <a:srgbClr val="333333"/>
              </a:solidFill>
              <a:highlight>
                <a:srgbClr val="FFFFFF"/>
              </a:highlight>
            </a:endParaRPr>
          </a:p>
          <a:p>
            <a:endParaRPr lang="en-US" dirty="0"/>
          </a:p>
          <a:p>
            <a:endParaRPr lang="en-US" dirty="0"/>
          </a:p>
        </p:txBody>
      </p:sp>
    </p:spTree>
    <p:extLst>
      <p:ext uri="{BB962C8B-B14F-4D97-AF65-F5344CB8AC3E}">
        <p14:creationId xmlns:p14="http://schemas.microsoft.com/office/powerpoint/2010/main" val="11494443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Shape 36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70" name="Shape 370"/>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lnSpc>
                <a:spcPct val="90000"/>
              </a:lnSpc>
              <a:spcBef>
                <a:spcPts val="0"/>
              </a:spcBef>
              <a:buSzPct val="25000"/>
              <a:buNone/>
            </a:pPr>
            <a:r>
              <a:rPr lang="en" sz="1110" b="1" i="0" u="none" strike="noStrike" cap="none">
                <a:solidFill>
                  <a:schemeClr val="dk1"/>
                </a:solidFill>
                <a:latin typeface="Calibri"/>
                <a:ea typeface="Calibri"/>
                <a:cs typeface="Calibri"/>
                <a:sym typeface="Calibri"/>
              </a:rPr>
              <a:t>Concept Unique Identifiers (CUI)</a:t>
            </a:r>
            <a:br>
              <a:rPr lang="en" sz="1110" b="0" i="0" u="none" strike="noStrike" cap="none">
                <a:solidFill>
                  <a:schemeClr val="dk1"/>
                </a:solidFill>
                <a:latin typeface="Calibri"/>
                <a:ea typeface="Calibri"/>
                <a:cs typeface="Calibri"/>
                <a:sym typeface="Calibri"/>
              </a:rPr>
            </a:br>
            <a:r>
              <a:rPr lang="en" sz="1110" b="0" i="0" u="none" strike="noStrike" cap="none">
                <a:solidFill>
                  <a:schemeClr val="dk1"/>
                </a:solidFill>
                <a:latin typeface="Calibri"/>
                <a:ea typeface="Calibri"/>
                <a:cs typeface="Calibri"/>
                <a:sym typeface="Calibri"/>
              </a:rPr>
              <a:t>A concept is a meaning. A meaning can have many different names. A key goal of Metathesaurus construction is to understand the intended meaning of each name in each source vocabulary and to link all the names from all of the source vocabularies that mean the same thing (the synonyms). CUI contain the letter C followed by seven numbers. In the example on the right the CUI is C0018681.</a:t>
            </a:r>
          </a:p>
          <a:p>
            <a:pPr marL="0" marR="0" lvl="0" indent="0" algn="l" rtl="0">
              <a:lnSpc>
                <a:spcPct val="90000"/>
              </a:lnSpc>
              <a:spcBef>
                <a:spcPts val="0"/>
              </a:spcBef>
              <a:buSzPct val="25000"/>
              <a:buNone/>
            </a:pPr>
            <a:r>
              <a:rPr lang="en" sz="1110" b="1" i="0" u="none" strike="noStrike" cap="none">
                <a:solidFill>
                  <a:schemeClr val="dk1"/>
                </a:solidFill>
                <a:latin typeface="Calibri"/>
                <a:ea typeface="Calibri"/>
                <a:cs typeface="Calibri"/>
                <a:sym typeface="Calibri"/>
              </a:rPr>
              <a:t>Lexical (term) Unique Identifiers (LUI) </a:t>
            </a:r>
            <a:br>
              <a:rPr lang="en" sz="1110" b="0" i="0" u="none" strike="noStrike" cap="none">
                <a:solidFill>
                  <a:schemeClr val="dk1"/>
                </a:solidFill>
                <a:latin typeface="Calibri"/>
                <a:ea typeface="Calibri"/>
                <a:cs typeface="Calibri"/>
                <a:sym typeface="Calibri"/>
              </a:rPr>
            </a:br>
            <a:r>
              <a:rPr lang="en" sz="1110" b="0" i="0" u="none" strike="noStrike" cap="none">
                <a:solidFill>
                  <a:schemeClr val="dk1"/>
                </a:solidFill>
                <a:latin typeface="Calibri"/>
                <a:ea typeface="Calibri"/>
                <a:cs typeface="Calibri"/>
                <a:sym typeface="Calibri"/>
              </a:rPr>
              <a:t>LUI link strings that are lexical variants. Lexical variants are detected using the Lexical Variant Generator (LVG) program, one of the UMLS </a:t>
            </a:r>
            <a:r>
              <a:rPr lang="en" sz="1110" b="0" i="0" u="sng" strike="noStrike" cap="none">
                <a:solidFill>
                  <a:schemeClr val="hlink"/>
                </a:solidFill>
                <a:latin typeface="Calibri"/>
                <a:ea typeface="Calibri"/>
                <a:cs typeface="Calibri"/>
                <a:sym typeface="Calibri"/>
                <a:hlinkClick r:id="rId3"/>
              </a:rPr>
              <a:t>lexical tools</a:t>
            </a:r>
            <a:r>
              <a:rPr lang="en" sz="1110" b="0" i="0" u="none" strike="noStrike" cap="none">
                <a:solidFill>
                  <a:schemeClr val="dk1"/>
                </a:solidFill>
                <a:latin typeface="Calibri"/>
                <a:ea typeface="Calibri"/>
                <a:cs typeface="Calibri"/>
                <a:sym typeface="Calibri"/>
              </a:rPr>
              <a:t>. LUI contain the letter L followed by seven numbers. In the example on the right there are three lexical variants, each given a seperate LUI.</a:t>
            </a:r>
          </a:p>
          <a:p>
            <a:pPr marL="0" marR="0" lvl="0" indent="0" algn="l" rtl="0">
              <a:lnSpc>
                <a:spcPct val="90000"/>
              </a:lnSpc>
              <a:spcBef>
                <a:spcPts val="0"/>
              </a:spcBef>
              <a:buSzPct val="25000"/>
              <a:buNone/>
            </a:pPr>
            <a:r>
              <a:rPr lang="en" sz="1110" b="1" i="0" u="none" strike="noStrike" cap="none">
                <a:solidFill>
                  <a:schemeClr val="dk1"/>
                </a:solidFill>
                <a:latin typeface="Calibri"/>
                <a:ea typeface="Calibri"/>
                <a:cs typeface="Calibri"/>
                <a:sym typeface="Calibri"/>
              </a:rPr>
              <a:t>String Unique Identifiers (SUI)</a:t>
            </a:r>
            <a:br>
              <a:rPr lang="en" sz="1110" b="0" i="0" u="none" strike="noStrike" cap="none">
                <a:solidFill>
                  <a:schemeClr val="dk1"/>
                </a:solidFill>
                <a:latin typeface="Calibri"/>
                <a:ea typeface="Calibri"/>
                <a:cs typeface="Calibri"/>
                <a:sym typeface="Calibri"/>
              </a:rPr>
            </a:br>
            <a:r>
              <a:rPr lang="en" sz="1110" b="0" i="0" u="none" strike="noStrike" cap="none">
                <a:solidFill>
                  <a:schemeClr val="dk1"/>
                </a:solidFill>
                <a:latin typeface="Calibri"/>
                <a:ea typeface="Calibri"/>
                <a:cs typeface="Calibri"/>
                <a:sym typeface="Calibri"/>
              </a:rPr>
              <a:t>Each unique concept name or string in each language in the Metathesaurus has a unique and permanent string identifier (SUI). Any variation in character set, upper-lower case, or punctuation difference is a separate string, with a separate SUI. SUI contain the letter S followed by seven numbers. In the example on the right there are four strings with four different SUI.</a:t>
            </a:r>
          </a:p>
          <a:p>
            <a:pPr marL="0" marR="0" lvl="0" indent="0" algn="l" rtl="0">
              <a:lnSpc>
                <a:spcPct val="90000"/>
              </a:lnSpc>
              <a:spcBef>
                <a:spcPts val="0"/>
              </a:spcBef>
              <a:buSzPct val="25000"/>
              <a:buNone/>
            </a:pPr>
            <a:r>
              <a:rPr lang="en" sz="1110" b="1" i="0" u="none" strike="noStrike" cap="none">
                <a:solidFill>
                  <a:schemeClr val="dk1"/>
                </a:solidFill>
                <a:latin typeface="Calibri"/>
                <a:ea typeface="Calibri"/>
                <a:cs typeface="Calibri"/>
                <a:sym typeface="Calibri"/>
              </a:rPr>
              <a:t>Atom Unique Identifiers (AUI)</a:t>
            </a:r>
            <a:br>
              <a:rPr lang="en" sz="1110" b="0" i="0" u="none" strike="noStrike" cap="none">
                <a:solidFill>
                  <a:schemeClr val="dk1"/>
                </a:solidFill>
                <a:latin typeface="Calibri"/>
                <a:ea typeface="Calibri"/>
                <a:cs typeface="Calibri"/>
                <a:sym typeface="Calibri"/>
              </a:rPr>
            </a:br>
            <a:r>
              <a:rPr lang="en" sz="1110" b="0" i="0" u="none" strike="noStrike" cap="none">
                <a:solidFill>
                  <a:schemeClr val="dk1"/>
                </a:solidFill>
                <a:latin typeface="Calibri"/>
                <a:ea typeface="Calibri"/>
                <a:cs typeface="Calibri"/>
                <a:sym typeface="Calibri"/>
              </a:rPr>
              <a:t>The basic building blocks or "atoms" from which the Metathesaurus is constructed are the concept names or strings from each of the source vocabularies. Every occurrence of a string in each source vocabulary is assigned a unique atom identifier (AUI). If exactly the same string appears multiple times in the same vocabulary, for example as an alternate name for different concepts, a unique AUI is assigned for each occurrence. AUI contain the letter A followed by seven numbers. In the example on the right there are five strings from five sources with five different AUI. The abbreviation for the source that contributed each string is noted in parentheses after the string.</a:t>
            </a:r>
          </a:p>
          <a:p>
            <a:pPr marL="0" marR="0" lvl="0" indent="0" algn="l" rtl="0">
              <a:lnSpc>
                <a:spcPct val="90000"/>
              </a:lnSpc>
              <a:spcBef>
                <a:spcPts val="0"/>
              </a:spcBef>
              <a:buNone/>
            </a:pPr>
            <a:endParaRPr sz="1110" b="0" i="0" u="none" strike="noStrike" cap="none">
              <a:solidFill>
                <a:schemeClr val="dk1"/>
              </a:solidFill>
              <a:latin typeface="Calibri"/>
              <a:ea typeface="Calibri"/>
              <a:cs typeface="Calibri"/>
              <a:sym typeface="Calibri"/>
            </a:endParaRPr>
          </a:p>
        </p:txBody>
      </p:sp>
      <p:sp>
        <p:nvSpPr>
          <p:cNvPr id="371" name="Shape 371"/>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 sz="1200">
                <a:solidFill>
                  <a:schemeClr val="dk1"/>
                </a:solidFill>
                <a:latin typeface="Calibri"/>
                <a:ea typeface="Calibri"/>
                <a:cs typeface="Calibri"/>
                <a:sym typeface="Calibri"/>
              </a:rPr>
              <a:t>18</a:t>
            </a:fld>
            <a:endParaRPr lang="en"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946185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Shape 377"/>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378" name="Shape 37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049030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Shape 422"/>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423" name="Shape 42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696980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
        <p:cNvGrpSpPr/>
        <p:nvPr/>
      </p:nvGrpSpPr>
      <p:grpSpPr>
        <a:xfrm>
          <a:off x="0" y="0"/>
          <a:ext cx="0" cy="0"/>
          <a:chOff x="0" y="0"/>
          <a:chExt cx="0" cy="0"/>
        </a:xfrm>
      </p:grpSpPr>
      <p:sp>
        <p:nvSpPr>
          <p:cNvPr id="434" name="Shape 434"/>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435" name="Shape 43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406891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685800" indent="-457200">
              <a:spcBef>
                <a:spcPts val="0"/>
              </a:spcBef>
              <a:buFontTx/>
              <a:buChar char="-"/>
            </a:pPr>
            <a:r>
              <a:rPr lang="en-US" dirty="0">
                <a:solidFill>
                  <a:srgbClr val="BFBFBF"/>
                </a:solidFill>
              </a:rPr>
              <a:t>Standardization  -&gt;ETL; integrating datasets</a:t>
            </a:r>
          </a:p>
          <a:p>
            <a:pPr marL="685800" indent="-457200">
              <a:spcBef>
                <a:spcPts val="0"/>
              </a:spcBef>
              <a:buFontTx/>
              <a:buChar char="-"/>
            </a:pPr>
            <a:r>
              <a:rPr lang="en-US" dirty="0">
                <a:solidFill>
                  <a:srgbClr val="BFBFBF"/>
                </a:solidFill>
              </a:rPr>
              <a:t>Vocabulary -&gt; standardizing datasets, NLP</a:t>
            </a:r>
          </a:p>
          <a:p>
            <a:pPr marL="685800" indent="-457200">
              <a:spcBef>
                <a:spcPts val="0"/>
              </a:spcBef>
              <a:buFontTx/>
              <a:buChar char="-"/>
            </a:pPr>
            <a:r>
              <a:rPr lang="en-US" dirty="0">
                <a:solidFill>
                  <a:srgbClr val="BFBFBF"/>
                </a:solidFill>
              </a:rPr>
              <a:t>Using metadata to ensure quality/reproducibility </a:t>
            </a:r>
            <a:r>
              <a:rPr lang="mr-IN" dirty="0">
                <a:solidFill>
                  <a:srgbClr val="BFBFBF"/>
                </a:solidFill>
              </a:rPr>
              <a:t>–</a:t>
            </a:r>
            <a:r>
              <a:rPr lang="en-US" dirty="0">
                <a:solidFill>
                  <a:srgbClr val="BFBFBF"/>
                </a:solidFill>
              </a:rPr>
              <a:t> changes in GO over time</a:t>
            </a:r>
          </a:p>
          <a:p>
            <a:pPr marL="685800" indent="-457200">
              <a:spcBef>
                <a:spcPts val="0"/>
              </a:spcBef>
              <a:buFontTx/>
              <a:buChar char="-"/>
            </a:pPr>
            <a:r>
              <a:rPr lang="en-US" dirty="0">
                <a:solidFill>
                  <a:srgbClr val="BFBFBF"/>
                </a:solidFill>
              </a:rPr>
              <a:t>Relationships -&gt; aggregation and reasoning</a:t>
            </a:r>
          </a:p>
        </p:txBody>
      </p:sp>
    </p:spTree>
    <p:extLst>
      <p:ext uri="{BB962C8B-B14F-4D97-AF65-F5344CB8AC3E}">
        <p14:creationId xmlns:p14="http://schemas.microsoft.com/office/powerpoint/2010/main" val="28615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Shape 375"/>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r>
              <a:rPr lang="en-US" sz="1000" dirty="0">
                <a:solidFill>
                  <a:srgbClr val="333333"/>
                </a:solidFill>
                <a:highlight>
                  <a:srgbClr val="FFFFFF"/>
                </a:highlight>
              </a:rPr>
              <a:t>If we all use the same standard</a:t>
            </a:r>
            <a:r>
              <a:rPr lang="en-US" sz="1000" baseline="0" dirty="0">
                <a:solidFill>
                  <a:srgbClr val="333333"/>
                </a:solidFill>
                <a:highlight>
                  <a:srgbClr val="FFFFFF"/>
                </a:highlight>
              </a:rPr>
              <a:t> to talk about things, we can share results</a:t>
            </a:r>
            <a:endParaRPr lang="en" sz="1000" dirty="0">
              <a:solidFill>
                <a:srgbClr val="333333"/>
              </a:solidFill>
              <a:highlight>
                <a:srgbClr val="FFFFFF"/>
              </a:highlight>
            </a:endParaRPr>
          </a:p>
        </p:txBody>
      </p:sp>
      <p:sp>
        <p:nvSpPr>
          <p:cNvPr id="376" name="Shape 37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236720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Shape 38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84" name="Shape 384"/>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None/>
            </a:pPr>
            <a:r>
              <a:rPr lang="en-US" sz="1200" b="0" i="0" u="none" strike="noStrike" cap="none" dirty="0">
                <a:solidFill>
                  <a:schemeClr val="dk1"/>
                </a:solidFill>
                <a:latin typeface="Calibri"/>
                <a:ea typeface="Calibri"/>
                <a:cs typeface="Calibri"/>
                <a:sym typeface="Calibri"/>
              </a:rPr>
              <a:t>adapted from:</a:t>
            </a:r>
            <a:r>
              <a:rPr lang="en-US" sz="1200" b="0" i="0" u="none" strike="noStrike" cap="none" baseline="0" dirty="0">
                <a:solidFill>
                  <a:schemeClr val="dk1"/>
                </a:solidFill>
                <a:latin typeface="Calibri"/>
                <a:ea typeface="Calibri"/>
                <a:cs typeface="Calibri"/>
                <a:sym typeface="Calibri"/>
              </a:rPr>
              <a:t> https://</a:t>
            </a:r>
            <a:r>
              <a:rPr lang="en-US" sz="1200" b="0" i="0" u="none" strike="noStrike" cap="none" baseline="0" dirty="0" err="1">
                <a:solidFill>
                  <a:schemeClr val="dk1"/>
                </a:solidFill>
                <a:latin typeface="Calibri"/>
                <a:ea typeface="Calibri"/>
                <a:cs typeface="Calibri"/>
                <a:sym typeface="Calibri"/>
              </a:rPr>
              <a:t>academic.oup.com</a:t>
            </a:r>
            <a:r>
              <a:rPr lang="en-US" sz="1200" b="0" i="0" u="none" strike="noStrike" cap="none" baseline="0" dirty="0">
                <a:solidFill>
                  <a:schemeClr val="dk1"/>
                </a:solidFill>
                <a:latin typeface="Calibri"/>
                <a:ea typeface="Calibri"/>
                <a:cs typeface="Calibri"/>
                <a:sym typeface="Calibri"/>
              </a:rPr>
              <a:t>/</a:t>
            </a:r>
            <a:r>
              <a:rPr lang="en-US" sz="1200" b="0" i="0" u="none" strike="noStrike" cap="none" baseline="0" dirty="0" err="1">
                <a:solidFill>
                  <a:schemeClr val="dk1"/>
                </a:solidFill>
                <a:latin typeface="Calibri"/>
                <a:ea typeface="Calibri"/>
                <a:cs typeface="Calibri"/>
                <a:sym typeface="Calibri"/>
              </a:rPr>
              <a:t>jamia</a:t>
            </a:r>
            <a:r>
              <a:rPr lang="en-US" sz="1200" b="0" i="0" u="none" strike="noStrike" cap="none" baseline="0" dirty="0">
                <a:solidFill>
                  <a:schemeClr val="dk1"/>
                </a:solidFill>
                <a:latin typeface="Calibri"/>
                <a:ea typeface="Calibri"/>
                <a:cs typeface="Calibri"/>
                <a:sym typeface="Calibri"/>
              </a:rPr>
              <a:t>/article-abstract/</a:t>
            </a:r>
            <a:r>
              <a:rPr lang="en-US" sz="1200" b="0" i="0" u="none" strike="noStrike" cap="none" baseline="0" dirty="0" err="1">
                <a:solidFill>
                  <a:schemeClr val="dk1"/>
                </a:solidFill>
                <a:latin typeface="Calibri"/>
                <a:ea typeface="Calibri"/>
                <a:cs typeface="Calibri"/>
                <a:sym typeface="Calibri"/>
              </a:rPr>
              <a:t>doi</a:t>
            </a:r>
            <a:r>
              <a:rPr lang="en-US" sz="1200" b="0" i="0" u="none" strike="noStrike" cap="none" baseline="0" dirty="0">
                <a:solidFill>
                  <a:schemeClr val="dk1"/>
                </a:solidFill>
                <a:latin typeface="Calibri"/>
                <a:ea typeface="Calibri"/>
                <a:cs typeface="Calibri"/>
                <a:sym typeface="Calibri"/>
              </a:rPr>
              <a:t>/10.1093/</a:t>
            </a:r>
            <a:r>
              <a:rPr lang="en-US" sz="1200" b="0" i="0" u="none" strike="noStrike" cap="none" baseline="0" dirty="0" err="1">
                <a:solidFill>
                  <a:schemeClr val="dk1"/>
                </a:solidFill>
                <a:latin typeface="Calibri"/>
                <a:ea typeface="Calibri"/>
                <a:cs typeface="Calibri"/>
                <a:sym typeface="Calibri"/>
              </a:rPr>
              <a:t>jamia</a:t>
            </a:r>
            <a:r>
              <a:rPr lang="en-US" sz="1200" b="0" i="0" u="none" strike="noStrike" cap="none" baseline="0" dirty="0">
                <a:solidFill>
                  <a:schemeClr val="dk1"/>
                </a:solidFill>
                <a:latin typeface="Calibri"/>
                <a:ea typeface="Calibri"/>
                <a:cs typeface="Calibri"/>
                <a:sym typeface="Calibri"/>
              </a:rPr>
              <a:t>/ocx095/4108095/</a:t>
            </a:r>
            <a:r>
              <a:rPr lang="en-US" sz="1200" b="0" i="0" u="none" strike="noStrike" cap="none" baseline="0" dirty="0" err="1">
                <a:solidFill>
                  <a:schemeClr val="dk1"/>
                </a:solidFill>
                <a:latin typeface="Calibri"/>
                <a:ea typeface="Calibri"/>
                <a:cs typeface="Calibri"/>
                <a:sym typeface="Calibri"/>
              </a:rPr>
              <a:t>A-conceptual-framework-for-evaluating-data?redirectedFrom</a:t>
            </a:r>
            <a:r>
              <a:rPr lang="en-US" sz="1200" b="0" i="0" u="none" strike="noStrike" cap="none" baseline="0" dirty="0">
                <a:solidFill>
                  <a:schemeClr val="dk1"/>
                </a:solidFill>
                <a:latin typeface="Calibri"/>
                <a:ea typeface="Calibri"/>
                <a:cs typeface="Calibri"/>
                <a:sym typeface="Calibri"/>
              </a:rPr>
              <a:t>=</a:t>
            </a:r>
            <a:r>
              <a:rPr lang="en-US" sz="1200" b="0" i="0" u="none" strike="noStrike" cap="none" baseline="0" dirty="0" err="1">
                <a:solidFill>
                  <a:schemeClr val="dk1"/>
                </a:solidFill>
                <a:latin typeface="Calibri"/>
                <a:ea typeface="Calibri"/>
                <a:cs typeface="Calibri"/>
                <a:sym typeface="Calibri"/>
              </a:rPr>
              <a:t>fulltext</a:t>
            </a:r>
            <a:endParaRPr lang="en-US" sz="1200" b="0" i="0" u="none" strike="noStrike" cap="none" baseline="0" dirty="0">
              <a:solidFill>
                <a:schemeClr val="dk1"/>
              </a:solidFill>
              <a:latin typeface="Calibri"/>
              <a:ea typeface="Calibri"/>
              <a:cs typeface="Calibri"/>
              <a:sym typeface="Calibri"/>
            </a:endParaRPr>
          </a:p>
          <a:p>
            <a:pPr marL="0" marR="0" lvl="0" indent="0" algn="l" rtl="0">
              <a:spcBef>
                <a:spcPts val="0"/>
              </a:spcBef>
              <a:buNone/>
            </a:pPr>
            <a:endParaRPr lang="en-US" sz="1200" b="0" i="0" u="none" strike="noStrike" cap="none" baseline="0" dirty="0">
              <a:solidFill>
                <a:schemeClr val="dk1"/>
              </a:solidFill>
              <a:latin typeface="Calibri"/>
              <a:ea typeface="Calibri"/>
              <a:cs typeface="Calibri"/>
              <a:sym typeface="Calibri"/>
            </a:endParaRPr>
          </a:p>
          <a:p>
            <a:pPr algn="l"/>
            <a:r>
              <a:rPr lang="en-US" sz="2000" b="1" dirty="0">
                <a:effectLst/>
              </a:rPr>
              <a:t>Sample size / rare events</a:t>
            </a:r>
            <a:br>
              <a:rPr lang="en-US" sz="2000" dirty="0">
                <a:effectLst/>
              </a:rPr>
            </a:br>
            <a:endParaRPr lang="en-US" sz="2000" dirty="0">
              <a:effectLst/>
            </a:endParaRPr>
          </a:p>
          <a:p>
            <a:pPr marL="342900" indent="-342900" algn="l">
              <a:buFontTx/>
              <a:buChar char="-"/>
            </a:pPr>
            <a:r>
              <a:rPr lang="en-US" sz="2000" dirty="0">
                <a:effectLst/>
              </a:rPr>
              <a:t>I was a little confused about the slide regarding whether there is enough data to capture rare events. I'm mostly struggling with the concept of "person-years" and how that is related to rare events. </a:t>
            </a:r>
          </a:p>
          <a:p>
            <a:pPr marL="342900" indent="-342900" algn="l">
              <a:buFontTx/>
              <a:buChar char="-"/>
            </a:pPr>
            <a:r>
              <a:rPr lang="en-US" sz="2000" dirty="0">
                <a:effectLst/>
              </a:rPr>
              <a:t>The last part on whether there is enough data was a little unclear. At the high level, I understand that if a condition is more prevalent, it is easier to detect with a small amount of data. I didn't quite understand the graph itself </a:t>
            </a:r>
          </a:p>
          <a:p>
            <a:pPr marL="342900" indent="-342900" algn="l">
              <a:buFontTx/>
              <a:buChar char="-"/>
            </a:pPr>
            <a:r>
              <a:rPr lang="en-US" sz="2000" dirty="0">
                <a:effectLst/>
              </a:rPr>
              <a:t>what is the significance of using person years on our axes? How is relative risk calculated? </a:t>
            </a:r>
          </a:p>
          <a:p>
            <a:pPr marL="342900" indent="-342900" algn="l">
              <a:buFontTx/>
              <a:buChar char="-"/>
            </a:pPr>
            <a:r>
              <a:rPr lang="en-US" sz="2000" dirty="0">
                <a:effectLst/>
              </a:rPr>
              <a:t>The Rare Events slide was a little confusing. I think in summary it's saying that we need obscene amounts of data to do analysis on rare events.</a:t>
            </a:r>
          </a:p>
          <a:p>
            <a:pPr marL="342900" indent="-342900" algn="l">
              <a:buFontTx/>
              <a:buChar char="-"/>
            </a:pPr>
            <a:endParaRPr lang="en-US" sz="2000" b="1" dirty="0">
              <a:effectLst/>
            </a:endParaRPr>
          </a:p>
          <a:p>
            <a:pPr marL="0" indent="0" algn="l">
              <a:buFontTx/>
              <a:buNone/>
            </a:pPr>
            <a:r>
              <a:rPr lang="en-US" sz="2000" b="1" dirty="0">
                <a:effectLst/>
              </a:rPr>
              <a:t>Bias</a:t>
            </a:r>
            <a:br>
              <a:rPr lang="en-US" sz="2000" dirty="0">
                <a:effectLst/>
              </a:rPr>
            </a:br>
            <a:endParaRPr lang="en-US" sz="2000" dirty="0">
              <a:effectLst/>
            </a:endParaRPr>
          </a:p>
          <a:p>
            <a:pPr marL="342900" indent="-342900" algn="l">
              <a:buFontTx/>
              <a:buChar char="-"/>
            </a:pPr>
            <a:r>
              <a:rPr lang="en-US" sz="2000" dirty="0">
                <a:effectLst/>
              </a:rPr>
              <a:t>How to detect different biases (that are not as obvious as missing data bias) in a dataset? </a:t>
            </a:r>
          </a:p>
          <a:p>
            <a:pPr marL="342900" indent="-342900" algn="l">
              <a:buFontTx/>
              <a:buChar char="-"/>
            </a:pPr>
            <a:r>
              <a:rPr lang="en-US" sz="2000" dirty="0">
                <a:effectLst/>
              </a:rPr>
              <a:t>The least clear part of today's lecture was the usage of random misclassification to the observed outcome measurement. I am unsure of the details regarding how you would do this and the overall efficacy of using this procedure to deal with misclassification bias. [share Vioxx-Heart attack example, from J. Biomedical Semantics]</a:t>
            </a:r>
          </a:p>
          <a:p>
            <a:pPr marL="342900" indent="-342900" algn="l">
              <a:buFontTx/>
              <a:buChar char="-"/>
            </a:pPr>
            <a:r>
              <a:rPr lang="en-US" sz="2000" dirty="0">
                <a:effectLst/>
              </a:rPr>
              <a:t>I didn't quite follow the explanation of how to deal with misclassification bias it might just be something that I have to physically do to understand</a:t>
            </a:r>
          </a:p>
          <a:p>
            <a:pPr marL="342900" indent="-342900" algn="l">
              <a:buFontTx/>
              <a:buChar char="-"/>
            </a:pPr>
            <a:r>
              <a:rPr lang="en-US" sz="2000" dirty="0">
                <a:effectLst/>
              </a:rPr>
              <a:t>I understand that the data environment is complex and subject to bias, but I am less clear about what parts of this reality we focus on for the purposes of this class.</a:t>
            </a:r>
          </a:p>
          <a:p>
            <a:pPr marL="342900" indent="-342900" algn="l">
              <a:buFontTx/>
              <a:buChar char="-"/>
            </a:pPr>
            <a:endParaRPr lang="en-US" sz="2000" b="1" dirty="0">
              <a:effectLst/>
            </a:endParaRPr>
          </a:p>
          <a:p>
            <a:pPr marL="0" indent="0" algn="l">
              <a:buFontTx/>
              <a:buNone/>
            </a:pPr>
            <a:r>
              <a:rPr lang="en-US" sz="2000" b="1" dirty="0">
                <a:effectLst/>
              </a:rPr>
              <a:t>Database</a:t>
            </a:r>
            <a:br>
              <a:rPr lang="en-US" sz="2000" dirty="0">
                <a:effectLst/>
              </a:rPr>
            </a:br>
            <a:endParaRPr lang="en-US" sz="2000" dirty="0">
              <a:effectLst/>
            </a:endParaRPr>
          </a:p>
          <a:p>
            <a:pPr marL="342900" indent="-342900" algn="l">
              <a:buFontTx/>
              <a:buChar char="-"/>
            </a:pPr>
            <a:r>
              <a:rPr lang="en-US" sz="2000" dirty="0">
                <a:effectLst/>
              </a:rPr>
              <a:t>Is there any objective measure for general quality of healthcare databases, especially one created by a third party, given that the vast availability of such databases? What axes would such a quality metric consider? [Not yet. Superb research project for a PhD!]</a:t>
            </a:r>
          </a:p>
          <a:p>
            <a:pPr marL="342900" indent="-342900" algn="l">
              <a:buFontTx/>
              <a:buChar char="-"/>
            </a:pPr>
            <a:r>
              <a:rPr lang="en-US" sz="2000" dirty="0">
                <a:effectLst/>
              </a:rPr>
              <a:t>How big of an issue is the situation like that described with redefining the diagnosis for pneumonia. Is testing for this a standard of practice anytime we want to use a dataset? [Wound Healing lecture]</a:t>
            </a:r>
          </a:p>
          <a:p>
            <a:pPr marL="342900" indent="-342900" algn="l">
              <a:buFontTx/>
              <a:buChar char="-"/>
            </a:pPr>
            <a:r>
              <a:rPr lang="en-US" sz="2000" dirty="0">
                <a:effectLst/>
              </a:rPr>
              <a:t>Least clear was how to know what data, like the individual data entry categories are included in each dataset.</a:t>
            </a:r>
          </a:p>
          <a:p>
            <a:pPr marL="342900" indent="-342900" algn="l">
              <a:buFontTx/>
              <a:buChar char="-"/>
            </a:pPr>
            <a:r>
              <a:rPr lang="en-US" sz="2000" dirty="0">
                <a:effectLst/>
              </a:rPr>
              <a:t>It'd be interesting to see a research example of combining/joining different sources of data [Casey’s paper]</a:t>
            </a:r>
          </a:p>
          <a:p>
            <a:pPr algn="l"/>
            <a:br>
              <a:rPr lang="en-US" sz="2000" dirty="0">
                <a:effectLst/>
                <a:latin typeface="Slack-Lato"/>
              </a:rPr>
            </a:br>
            <a:endParaRPr lang="en-US" sz="2000" dirty="0">
              <a:effectLst/>
              <a:latin typeface="Slack-Lato"/>
            </a:endParaRPr>
          </a:p>
          <a:p>
            <a:pPr marL="0" marR="0" lvl="0" indent="0" algn="l" rtl="0">
              <a:spcBef>
                <a:spcPts val="0"/>
              </a:spcBef>
              <a:buNone/>
            </a:pPr>
            <a:endParaRPr lang="en-US" sz="1200" b="0" i="0" u="none" strike="noStrike" cap="none" baseline="0" dirty="0">
              <a:solidFill>
                <a:schemeClr val="dk1"/>
              </a:solidFill>
              <a:latin typeface="Calibri"/>
              <a:ea typeface="Calibri"/>
              <a:cs typeface="Calibri"/>
              <a:sym typeface="Calibri"/>
            </a:endParaRPr>
          </a:p>
        </p:txBody>
      </p:sp>
      <p:sp>
        <p:nvSpPr>
          <p:cNvPr id="385" name="Shape 385"/>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 sz="1200">
                <a:solidFill>
                  <a:schemeClr val="dk1"/>
                </a:solidFill>
                <a:latin typeface="Calibri"/>
                <a:ea typeface="Calibri"/>
                <a:cs typeface="Calibri"/>
                <a:sym typeface="Calibri"/>
              </a:rPr>
              <a:t>2</a:t>
            </a:fld>
            <a:endParaRPr lang="en"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5568564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Shape 375"/>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lang="en" sz="1000" dirty="0">
              <a:solidFill>
                <a:srgbClr val="333333"/>
              </a:solidFill>
              <a:highlight>
                <a:srgbClr val="FFFFFF"/>
              </a:highlight>
            </a:endParaRPr>
          </a:p>
        </p:txBody>
      </p:sp>
      <p:sp>
        <p:nvSpPr>
          <p:cNvPr id="376" name="Shape 37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6211987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Shape 375"/>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r>
              <a:rPr lang="en-US" sz="1000" dirty="0">
                <a:solidFill>
                  <a:srgbClr val="333333"/>
                </a:solidFill>
                <a:highlight>
                  <a:srgbClr val="FFFFFF"/>
                </a:highlight>
              </a:rPr>
              <a:t>The tradeoff is that you have to *trust* the source</a:t>
            </a:r>
            <a:endParaRPr lang="en" sz="1000" dirty="0">
              <a:solidFill>
                <a:srgbClr val="333333"/>
              </a:solidFill>
              <a:highlight>
                <a:srgbClr val="FFFFFF"/>
              </a:highlight>
            </a:endParaRPr>
          </a:p>
        </p:txBody>
      </p:sp>
      <p:sp>
        <p:nvSpPr>
          <p:cNvPr id="376" name="Shape 37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7329866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Shape 390"/>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dirty="0"/>
          </a:p>
        </p:txBody>
      </p:sp>
      <p:sp>
        <p:nvSpPr>
          <p:cNvPr id="391" name="Shape 39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7464437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Shape 38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0" name="Shape 39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dirty="0"/>
          </a:p>
        </p:txBody>
      </p:sp>
      <p:sp>
        <p:nvSpPr>
          <p:cNvPr id="391" name="Shape 391"/>
          <p:cNvSpPr txBox="1">
            <a:spLocks noGrp="1"/>
          </p:cNvSpPr>
          <p:nvPr>
            <p:ph type="sldNum" idx="12"/>
          </p:nvPr>
        </p:nvSpPr>
        <p:spPr>
          <a:xfrm>
            <a:off x="3884612" y="8685213"/>
            <a:ext cx="2971800"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27</a:t>
            </a:fld>
            <a:endParaRPr lang="en-US"/>
          </a:p>
        </p:txBody>
      </p:sp>
    </p:spTree>
    <p:extLst>
      <p:ext uri="{BB962C8B-B14F-4D97-AF65-F5344CB8AC3E}">
        <p14:creationId xmlns:p14="http://schemas.microsoft.com/office/powerpoint/2010/main" val="18365554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495269F0-FA9F-8947-9C44-EC5176524EF8}" type="slidenum">
              <a:rPr lang="en-US" smtClean="0">
                <a:solidFill>
                  <a:prstClr val="black"/>
                </a:solidFill>
                <a:latin typeface="Calibri"/>
              </a:rPr>
              <a:pPr/>
              <a:t>28</a:t>
            </a:fld>
            <a:endParaRPr lang="en-US">
              <a:solidFill>
                <a:prstClr val="black"/>
              </a:solidFill>
              <a:latin typeface="Calibri"/>
            </a:endParaRPr>
          </a:p>
        </p:txBody>
      </p:sp>
    </p:spTree>
    <p:extLst>
      <p:ext uri="{BB962C8B-B14F-4D97-AF65-F5344CB8AC3E}">
        <p14:creationId xmlns:p14="http://schemas.microsoft.com/office/powerpoint/2010/main" val="38690030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Here each ‘Term-1’, ‘Term-n’ is a text</a:t>
            </a:r>
            <a:r>
              <a:rPr lang="en-US" baseline="0" dirty="0"/>
              <a:t> string (name, preferred label or synonym) of a concept/class in </a:t>
            </a:r>
            <a:r>
              <a:rPr lang="en-US" baseline="0" dirty="0" err="1"/>
              <a:t>BioPortal</a:t>
            </a:r>
            <a:r>
              <a:rPr lang="en-US" baseline="0" dirty="0"/>
              <a:t>. There would be one ID/Code and multiple text-strings corresponding to that ID/Code</a:t>
            </a:r>
          </a:p>
          <a:p>
            <a:endParaRPr lang="en-US" baseline="0" dirty="0"/>
          </a:p>
          <a:p>
            <a:r>
              <a:rPr lang="en-US" sz="1200" kern="1200" dirty="0">
                <a:solidFill>
                  <a:schemeClr val="tx1"/>
                </a:solidFill>
                <a:effectLst/>
                <a:latin typeface="+mn-lt"/>
                <a:ea typeface="+mn-ea"/>
                <a:cs typeface="+mn-cs"/>
              </a:rPr>
              <a:t>We create </a:t>
            </a:r>
            <a:r>
              <a:rPr lang="en-US" sz="1200" b="1" kern="1200" dirty="0">
                <a:solidFill>
                  <a:schemeClr val="tx1"/>
                </a:solidFill>
                <a:effectLst/>
                <a:latin typeface="+mn-lt"/>
                <a:ea typeface="+mn-ea"/>
                <a:cs typeface="+mn-cs"/>
              </a:rPr>
              <a:t>clean lexicons</a:t>
            </a:r>
            <a:r>
              <a:rPr lang="en-US" sz="1200" kern="1200" dirty="0">
                <a:solidFill>
                  <a:schemeClr val="tx1"/>
                </a:solidFill>
                <a:effectLst/>
                <a:latin typeface="+mn-lt"/>
                <a:ea typeface="+mn-ea"/>
                <a:cs typeface="+mn-cs"/>
              </a:rPr>
              <a:t> by using the term frequency and syntactic type information on individual terms in large corpora [</a:t>
            </a:r>
            <a:r>
              <a:rPr lang="en-US" sz="1200" u="none" strike="noStrike" kern="1200" dirty="0">
                <a:solidFill>
                  <a:schemeClr val="tx1"/>
                </a:solidFill>
                <a:effectLst/>
                <a:latin typeface="+mn-lt"/>
                <a:ea typeface="+mn-ea"/>
                <a:cs typeface="+mn-cs"/>
                <a:hlinkClick r:id="" action="ppaction://hlinkfile" tooltip="Wu, 2012 #6203"/>
              </a:rPr>
              <a:t>1</a:t>
            </a:r>
            <a:r>
              <a:rPr lang="en-US" sz="1200" kern="1200" dirty="0">
                <a:solidFill>
                  <a:schemeClr val="tx1"/>
                </a:solidFill>
                <a:effectLst/>
                <a:latin typeface="+mn-lt"/>
                <a:ea typeface="+mn-ea"/>
                <a:cs typeface="+mn-cs"/>
              </a:rPr>
              <a:t>, </a:t>
            </a:r>
            <a:r>
              <a:rPr lang="en-US" sz="1200" u="none" strike="noStrike" kern="1200" dirty="0">
                <a:solidFill>
                  <a:schemeClr val="tx1"/>
                </a:solidFill>
                <a:effectLst/>
                <a:latin typeface="+mn-lt"/>
                <a:ea typeface="+mn-ea"/>
                <a:cs typeface="+mn-cs"/>
                <a:hlinkClick r:id="" action="ppaction://hlinkfile" tooltip="Parai, 2010 #5994"/>
              </a:rPr>
              <a:t>67</a:t>
            </a:r>
            <a:r>
              <a:rPr lang="en-US" sz="1200" kern="1200" dirty="0">
                <a:solidFill>
                  <a:schemeClr val="tx1"/>
                </a:solidFill>
                <a:effectLst/>
                <a:latin typeface="+mn-lt"/>
                <a:ea typeface="+mn-ea"/>
                <a:cs typeface="+mn-cs"/>
              </a:rPr>
              <a:t>, </a:t>
            </a:r>
            <a:r>
              <a:rPr lang="en-US" sz="1200" u="none" strike="noStrike" kern="1200" dirty="0">
                <a:solidFill>
                  <a:schemeClr val="tx1"/>
                </a:solidFill>
                <a:effectLst/>
                <a:latin typeface="+mn-lt"/>
                <a:ea typeface="+mn-ea"/>
                <a:cs typeface="+mn-cs"/>
                <a:hlinkClick r:id="" action="ppaction://hlinkfile" tooltip="Xu, 2010 #5995"/>
              </a:rPr>
              <a:t>68</a:t>
            </a:r>
            <a:r>
              <a:rPr lang="en-US" sz="1200" kern="1200" dirty="0">
                <a:solidFill>
                  <a:schemeClr val="tx1"/>
                </a:solidFill>
                <a:effectLst/>
                <a:latin typeface="+mn-lt"/>
                <a:ea typeface="+mn-ea"/>
                <a:cs typeface="+mn-cs"/>
              </a:rPr>
              <a:t>]. Since most biomedical concepts (90%) are noun phrases, removing those terms whose dominant syntactic types are not noun phrases, improves the quality of the lexicon [</a:t>
            </a:r>
            <a:r>
              <a:rPr lang="en-US" sz="1200" u="none" strike="noStrike" kern="1200" dirty="0">
                <a:solidFill>
                  <a:schemeClr val="tx1"/>
                </a:solidFill>
                <a:effectLst/>
                <a:latin typeface="+mn-lt"/>
                <a:ea typeface="+mn-ea"/>
                <a:cs typeface="+mn-cs"/>
                <a:hlinkClick r:id="" action="ppaction://hlinkfile" tooltip="Wu, 2012 #6203"/>
              </a:rPr>
              <a:t>1</a:t>
            </a:r>
            <a:r>
              <a:rPr lang="en-US" sz="1200" kern="1200" dirty="0">
                <a:solidFill>
                  <a:schemeClr val="tx1"/>
                </a:solidFill>
                <a:effectLst/>
                <a:latin typeface="+mn-lt"/>
                <a:ea typeface="+mn-ea"/>
                <a:cs typeface="+mn-cs"/>
              </a:rPr>
              <a:t>, </a:t>
            </a:r>
            <a:r>
              <a:rPr lang="en-US" sz="1200" u="none" strike="noStrike" kern="1200" dirty="0">
                <a:solidFill>
                  <a:schemeClr val="tx1"/>
                </a:solidFill>
                <a:effectLst/>
                <a:latin typeface="+mn-lt"/>
                <a:ea typeface="+mn-ea"/>
                <a:cs typeface="+mn-cs"/>
                <a:hlinkClick r:id="" action="ppaction://hlinkfile" tooltip="Xu, 2010 #5995"/>
              </a:rPr>
              <a:t>68</a:t>
            </a:r>
            <a:r>
              <a:rPr lang="en-US" sz="1200" kern="1200" dirty="0">
                <a:solidFill>
                  <a:schemeClr val="tx1"/>
                </a:solidFill>
                <a:effectLst/>
                <a:latin typeface="+mn-lt"/>
                <a:ea typeface="+mn-ea"/>
                <a:cs typeface="+mn-cs"/>
              </a:rPr>
              <a:t>]. Furthermore, we use the ratio of term frequency to document frequency to prune out terms that have little value as features for data-mining, such as 'study', 'treatment', 'patients' or 'results.' By using the frequency information on terms, we reduce the size of the lexicon by 81% [</a:t>
            </a:r>
            <a:r>
              <a:rPr lang="en-US" sz="1200" u="none" strike="noStrike" kern="1200" dirty="0">
                <a:solidFill>
                  <a:schemeClr val="tx1"/>
                </a:solidFill>
                <a:effectLst/>
                <a:latin typeface="+mn-lt"/>
                <a:ea typeface="+mn-ea"/>
                <a:cs typeface="+mn-cs"/>
                <a:hlinkClick r:id="" action="ppaction://hlinkfile" tooltip="Wu, 2012 #6203"/>
              </a:rPr>
              <a:t>1</a:t>
            </a:r>
            <a:r>
              <a:rPr lang="en-US" sz="1200" kern="1200" dirty="0">
                <a:solidFill>
                  <a:schemeClr val="tx1"/>
                </a:solidFill>
                <a:effectLst/>
                <a:latin typeface="+mn-lt"/>
                <a:ea typeface="+mn-ea"/>
                <a:cs typeface="+mn-cs"/>
              </a:rPr>
              <a:t>, </a:t>
            </a:r>
            <a:r>
              <a:rPr lang="en-US" sz="1200" u="none" strike="noStrike" kern="1200" dirty="0">
                <a:solidFill>
                  <a:schemeClr val="tx1"/>
                </a:solidFill>
                <a:effectLst/>
                <a:latin typeface="+mn-lt"/>
                <a:ea typeface="+mn-ea"/>
                <a:cs typeface="+mn-cs"/>
                <a:hlinkClick r:id="" action="ppaction://hlinkfile" tooltip="Xu, 2010 #5995"/>
              </a:rPr>
              <a:t>68</a:t>
            </a:r>
            <a:r>
              <a:rPr lang="en-US" sz="1200" kern="1200" dirty="0">
                <a:solidFill>
                  <a:schemeClr val="tx1"/>
                </a:solidFill>
                <a:effectLst/>
                <a:latin typeface="+mn-lt"/>
                <a:ea typeface="+mn-ea"/>
                <a:cs typeface="+mn-cs"/>
              </a:rPr>
              <a:t>].  Finally, based on Wu et al and McCray et al [</a:t>
            </a:r>
            <a:r>
              <a:rPr lang="en-US" sz="1200" u="none" strike="noStrike" kern="1200" dirty="0">
                <a:solidFill>
                  <a:schemeClr val="tx1"/>
                </a:solidFill>
                <a:effectLst/>
                <a:latin typeface="+mn-lt"/>
                <a:ea typeface="+mn-ea"/>
                <a:cs typeface="+mn-cs"/>
                <a:hlinkClick r:id="" action="ppaction://hlinkfile" tooltip="Wu, 2012 #6203"/>
              </a:rPr>
              <a:t>1-3</a:t>
            </a:r>
            <a:r>
              <a:rPr lang="en-US" sz="1200" kern="1200" dirty="0">
                <a:solidFill>
                  <a:schemeClr val="tx1"/>
                </a:solidFill>
                <a:effectLst/>
                <a:latin typeface="+mn-lt"/>
                <a:ea typeface="+mn-ea"/>
                <a:cs typeface="+mn-cs"/>
              </a:rPr>
              <a:t>], for every entry in the dictionary, we assign one of four </a:t>
            </a:r>
            <a:r>
              <a:rPr lang="en-US" sz="1200" i="1" kern="1200" dirty="0">
                <a:solidFill>
                  <a:schemeClr val="tx1"/>
                </a:solidFill>
                <a:effectLst/>
                <a:latin typeface="+mn-lt"/>
                <a:ea typeface="+mn-ea"/>
                <a:cs typeface="+mn-cs"/>
              </a:rPr>
              <a:t>semantic groups</a:t>
            </a:r>
            <a:r>
              <a:rPr lang="en-US" sz="1200" kern="1200" dirty="0">
                <a:solidFill>
                  <a:schemeClr val="tx1"/>
                </a:solidFill>
                <a:effectLst/>
                <a:latin typeface="+mn-lt"/>
                <a:ea typeface="+mn-ea"/>
                <a:cs typeface="+mn-cs"/>
              </a:rPr>
              <a:t> (drug, disease, device, or procedure) and use the predominant semantic group for a given term to prune out ambiguous terms (e.g., in the EHR “clip” is most likely mentioned as a device and not as </a:t>
            </a:r>
            <a:r>
              <a:rPr lang="en-US" sz="1200" i="1" kern="1200" dirty="0" err="1">
                <a:solidFill>
                  <a:schemeClr val="tx1"/>
                </a:solidFill>
                <a:effectLst/>
                <a:latin typeface="+mn-lt"/>
                <a:ea typeface="+mn-ea"/>
                <a:cs typeface="+mn-cs"/>
              </a:rPr>
              <a:t>Corticotropin</a:t>
            </a:r>
            <a:r>
              <a:rPr lang="en-US" sz="1200" i="1" kern="1200" dirty="0">
                <a:solidFill>
                  <a:schemeClr val="tx1"/>
                </a:solidFill>
                <a:effectLst/>
                <a:latin typeface="+mn-lt"/>
                <a:ea typeface="+mn-ea"/>
                <a:cs typeface="+mn-cs"/>
              </a:rPr>
              <a:t>-Like Intermediate lobe Peptide substance</a:t>
            </a:r>
            <a:r>
              <a:rPr lang="en-US" sz="1200" kern="1200" dirty="0">
                <a:solidFill>
                  <a:schemeClr val="tx1"/>
                </a:solidFill>
                <a:effectLst/>
                <a:latin typeface="+mn-lt"/>
                <a:ea typeface="+mn-ea"/>
                <a:cs typeface="+mn-cs"/>
              </a:rPr>
              <a:t>). Such pruning removes 826,162 strings and 308,300 concepts from our dictionary—a 25% reduction, thus leveraging established ontology auditing methods [</a:t>
            </a:r>
            <a:r>
              <a:rPr lang="en-US" sz="1200" u="none" strike="noStrike" kern="1200" dirty="0">
                <a:solidFill>
                  <a:schemeClr val="tx1"/>
                </a:solidFill>
                <a:effectLst/>
                <a:latin typeface="+mn-lt"/>
                <a:ea typeface="+mn-ea"/>
                <a:cs typeface="+mn-cs"/>
                <a:hlinkClick r:id="" action="ppaction://hlinkfile" tooltip="Wang, 2012 #6210"/>
              </a:rPr>
              <a:t>4-6</a:t>
            </a:r>
            <a:r>
              <a:rPr lang="en-US" sz="1200" kern="1200" dirty="0">
                <a:solidFill>
                  <a:schemeClr val="tx1"/>
                </a:solidFill>
                <a:effectLst/>
                <a:latin typeface="+mn-lt"/>
                <a:ea typeface="+mn-ea"/>
                <a:cs typeface="+mn-cs"/>
              </a:rPr>
              <a:t>].</a:t>
            </a: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A8A968DD-D10F-49BD-AE71-54D523EA11AB}" type="slidenum">
              <a:rPr lang="en-US" smtClean="0">
                <a:solidFill>
                  <a:prstClr val="black"/>
                </a:solidFill>
                <a:latin typeface="Calibri"/>
              </a:rPr>
              <a:pPr/>
              <a:t>31</a:t>
            </a:fld>
            <a:endParaRPr lang="en-US">
              <a:solidFill>
                <a:prstClr val="black"/>
              </a:solidFill>
              <a:latin typeface="Calibri"/>
            </a:endParaRPr>
          </a:p>
        </p:txBody>
      </p:sp>
    </p:spTree>
    <p:extLst>
      <p:ext uri="{BB962C8B-B14F-4D97-AF65-F5344CB8AC3E}">
        <p14:creationId xmlns:p14="http://schemas.microsoft.com/office/powerpoint/2010/main" val="82443553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
        <p:cNvGrpSpPr/>
        <p:nvPr/>
      </p:nvGrpSpPr>
      <p:grpSpPr>
        <a:xfrm>
          <a:off x="0" y="0"/>
          <a:ext cx="0" cy="0"/>
          <a:chOff x="0" y="0"/>
          <a:chExt cx="0" cy="0"/>
        </a:xfrm>
      </p:grpSpPr>
      <p:sp>
        <p:nvSpPr>
          <p:cNvPr id="434" name="Shape 434"/>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435" name="Shape 43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466480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p:cNvGrpSpPr/>
        <p:nvPr/>
      </p:nvGrpSpPr>
      <p:grpSpPr>
        <a:xfrm>
          <a:off x="0" y="0"/>
          <a:ext cx="0" cy="0"/>
          <a:chOff x="0" y="0"/>
          <a:chExt cx="0" cy="0"/>
        </a:xfrm>
      </p:grpSpPr>
      <p:sp>
        <p:nvSpPr>
          <p:cNvPr id="496" name="Shape 496"/>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r>
              <a:rPr lang="en-US" sz="1100" b="0" i="0" kern="1200" dirty="0" err="1">
                <a:solidFill>
                  <a:schemeClr val="tx1"/>
                </a:solidFill>
                <a:effectLst/>
                <a:latin typeface="+mn-lt"/>
                <a:ea typeface="+mn-ea"/>
                <a:cs typeface="+mn-cs"/>
              </a:rPr>
              <a:t>Schema.org</a:t>
            </a:r>
            <a:r>
              <a:rPr lang="en-US" sz="1100" b="0" i="0" kern="1200" dirty="0">
                <a:solidFill>
                  <a:schemeClr val="tx1"/>
                </a:solidFill>
                <a:effectLst/>
                <a:latin typeface="+mn-lt"/>
                <a:ea typeface="+mn-ea"/>
                <a:cs typeface="+mn-cs"/>
              </a:rPr>
              <a:t> is a collaborative, community activity with a mission to create, maintain, and promote schemas for structured data on the Internet. In addition to people from the sponsoring companies (Google, Microsoft, Yahoo and </a:t>
            </a:r>
            <a:r>
              <a:rPr lang="en-US" sz="1100" b="0" i="0" kern="1200" dirty="0" err="1">
                <a:solidFill>
                  <a:schemeClr val="tx1"/>
                </a:solidFill>
                <a:effectLst/>
                <a:latin typeface="+mn-lt"/>
                <a:ea typeface="+mn-ea"/>
                <a:cs typeface="+mn-cs"/>
              </a:rPr>
              <a:t>Yandex</a:t>
            </a:r>
            <a:r>
              <a:rPr lang="en-US" sz="1100" b="0" i="0" kern="1200" dirty="0">
                <a:solidFill>
                  <a:schemeClr val="tx1"/>
                </a:solidFill>
                <a:effectLst/>
                <a:latin typeface="+mn-lt"/>
                <a:ea typeface="+mn-ea"/>
                <a:cs typeface="+mn-cs"/>
              </a:rPr>
              <a:t>), there is substantial participation by the larger Web community</a:t>
            </a:r>
          </a:p>
          <a:p>
            <a:pPr lvl="0">
              <a:spcBef>
                <a:spcPts val="0"/>
              </a:spcBef>
              <a:buNone/>
            </a:pPr>
            <a:endParaRPr lang="en-US" sz="1100" b="0" i="0" kern="1200" dirty="0">
              <a:solidFill>
                <a:schemeClr val="tx1"/>
              </a:solidFill>
              <a:effectLst/>
              <a:latin typeface="+mn-lt"/>
              <a:ea typeface="+mn-ea"/>
              <a:cs typeface="+mn-cs"/>
            </a:endParaRPr>
          </a:p>
          <a:p>
            <a:pPr lvl="0">
              <a:spcBef>
                <a:spcPts val="0"/>
              </a:spcBef>
              <a:buNone/>
            </a:pPr>
            <a:r>
              <a:rPr lang="en-US" sz="1100" b="0" i="0" kern="1200" dirty="0">
                <a:solidFill>
                  <a:schemeClr val="tx1"/>
                </a:solidFill>
                <a:effectLst/>
                <a:latin typeface="+mn-lt"/>
                <a:ea typeface="+mn-ea"/>
                <a:cs typeface="+mn-cs"/>
              </a:rPr>
              <a:t>- Show example</a:t>
            </a:r>
            <a:r>
              <a:rPr lang="en-US" sz="1100" b="0" i="0" kern="1200" baseline="0" dirty="0">
                <a:solidFill>
                  <a:schemeClr val="tx1"/>
                </a:solidFill>
                <a:effectLst/>
                <a:latin typeface="+mn-lt"/>
                <a:ea typeface="+mn-ea"/>
                <a:cs typeface="+mn-cs"/>
              </a:rPr>
              <a:t> of using </a:t>
            </a:r>
            <a:r>
              <a:rPr lang="en-US" sz="1100" b="0" i="0" kern="1200" baseline="0" dirty="0" err="1">
                <a:solidFill>
                  <a:schemeClr val="tx1"/>
                </a:solidFill>
                <a:effectLst/>
                <a:latin typeface="+mn-lt"/>
                <a:ea typeface="+mn-ea"/>
                <a:cs typeface="+mn-cs"/>
              </a:rPr>
              <a:t>bioportal</a:t>
            </a:r>
            <a:r>
              <a:rPr lang="en-US" sz="1100" b="0" i="0" kern="1200" baseline="0" dirty="0">
                <a:solidFill>
                  <a:schemeClr val="tx1"/>
                </a:solidFill>
                <a:effectLst/>
                <a:latin typeface="+mn-lt"/>
                <a:ea typeface="+mn-ea"/>
                <a:cs typeface="+mn-cs"/>
              </a:rPr>
              <a:t> e.g. to find all ace inhibitors</a:t>
            </a:r>
            <a:endParaRPr dirty="0"/>
          </a:p>
        </p:txBody>
      </p:sp>
      <p:sp>
        <p:nvSpPr>
          <p:cNvPr id="497" name="Shape 49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60032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Shape 14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2" name="Shape 14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7790614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056917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Shape 14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2" name="Shape 14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US" dirty="0"/>
              <a:t>https://</a:t>
            </a:r>
            <a:r>
              <a:rPr lang="en-US" dirty="0" err="1"/>
              <a:t>www.ncbi.nlm.nih.gov</a:t>
            </a:r>
            <a:r>
              <a:rPr lang="en-US" dirty="0"/>
              <a:t>/</a:t>
            </a:r>
            <a:r>
              <a:rPr lang="en-US" dirty="0" err="1"/>
              <a:t>pubmed</a:t>
            </a:r>
            <a:r>
              <a:rPr lang="en-US" dirty="0"/>
              <a:t>/25863278</a:t>
            </a:r>
            <a:endParaRPr dirty="0"/>
          </a:p>
        </p:txBody>
      </p:sp>
    </p:spTree>
    <p:extLst>
      <p:ext uri="{BB962C8B-B14F-4D97-AF65-F5344CB8AC3E}">
        <p14:creationId xmlns:p14="http://schemas.microsoft.com/office/powerpoint/2010/main" val="7790614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3"/>
        <p:cNvGrpSpPr/>
        <p:nvPr/>
      </p:nvGrpSpPr>
      <p:grpSpPr>
        <a:xfrm>
          <a:off x="0" y="0"/>
          <a:ext cx="0" cy="0"/>
          <a:chOff x="0" y="0"/>
          <a:chExt cx="0" cy="0"/>
        </a:xfrm>
      </p:grpSpPr>
      <p:sp>
        <p:nvSpPr>
          <p:cNvPr id="514" name="Shape 51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515" name="Shape 515"/>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indent="-342900">
              <a:buFontTx/>
              <a:buChar char="-"/>
            </a:pPr>
            <a:r>
              <a:rPr lang="en-US" sz="1200" dirty="0">
                <a:solidFill>
                  <a:srgbClr val="BFBFBF"/>
                </a:solidFill>
              </a:rPr>
              <a:t>Who makes these </a:t>
            </a:r>
          </a:p>
          <a:p>
            <a:pPr indent="-342900">
              <a:buFontTx/>
              <a:buChar char="-"/>
            </a:pPr>
            <a:r>
              <a:rPr lang="en-US" sz="1200" dirty="0">
                <a:solidFill>
                  <a:srgbClr val="BFBFBF"/>
                </a:solidFill>
              </a:rPr>
              <a:t>what are they used for</a:t>
            </a:r>
          </a:p>
          <a:p>
            <a:pPr indent="-342900">
              <a:buFontTx/>
              <a:buChar char="-"/>
            </a:pPr>
            <a:r>
              <a:rPr lang="en-US" sz="1200" dirty="0">
                <a:solidFill>
                  <a:srgbClr val="BFBFBF"/>
                </a:solidFill>
              </a:rPr>
              <a:t>how do they reflect their provenance</a:t>
            </a:r>
          </a:p>
          <a:p>
            <a:pPr indent="-342900">
              <a:buFontTx/>
              <a:buChar char="-"/>
            </a:pPr>
            <a:r>
              <a:rPr lang="en-US" sz="1200" dirty="0">
                <a:solidFill>
                  <a:srgbClr val="BFBFBF"/>
                </a:solidFill>
              </a:rPr>
              <a:t>how detailed are they in terms of what </a:t>
            </a:r>
            <a:r>
              <a:rPr lang="en-US" sz="1200" b="1" dirty="0">
                <a:solidFill>
                  <a:srgbClr val="BFBFBF"/>
                </a:solidFill>
              </a:rPr>
              <a:t>concepts</a:t>
            </a:r>
            <a:r>
              <a:rPr lang="en-US" sz="1200" dirty="0">
                <a:solidFill>
                  <a:srgbClr val="BFBFBF"/>
                </a:solidFill>
              </a:rPr>
              <a:t> are in it, what kinds of </a:t>
            </a:r>
            <a:r>
              <a:rPr lang="en-US" sz="1200" b="1" dirty="0">
                <a:solidFill>
                  <a:srgbClr val="BFBFBF"/>
                </a:solidFill>
              </a:rPr>
              <a:t>terms/synonyms</a:t>
            </a:r>
            <a:r>
              <a:rPr lang="en-US" sz="1200" dirty="0">
                <a:solidFill>
                  <a:srgbClr val="BFBFBF"/>
                </a:solidFill>
              </a:rPr>
              <a:t>, what kinds of </a:t>
            </a:r>
            <a:r>
              <a:rPr lang="en-US" sz="1200" b="1" dirty="0">
                <a:solidFill>
                  <a:srgbClr val="BFBFBF"/>
                </a:solidFill>
              </a:rPr>
              <a:t>metadata/meaning</a:t>
            </a:r>
            <a:r>
              <a:rPr lang="en-US" sz="1200" dirty="0">
                <a:solidFill>
                  <a:srgbClr val="BFBFBF"/>
                </a:solidFill>
              </a:rPr>
              <a:t>, and what kinds of </a:t>
            </a:r>
            <a:r>
              <a:rPr lang="en-US" sz="1200" b="1" dirty="0">
                <a:solidFill>
                  <a:srgbClr val="BFBFBF"/>
                </a:solidFill>
              </a:rPr>
              <a:t>relationships</a:t>
            </a:r>
          </a:p>
          <a:p>
            <a:pPr marL="0" marR="0" lvl="0" indent="0" algn="l" rtl="0">
              <a:spcBef>
                <a:spcPts val="0"/>
              </a:spcBef>
              <a:buNone/>
            </a:pPr>
            <a:endParaRPr sz="1200" b="0" i="0" u="none" strike="noStrike" cap="none" dirty="0">
              <a:solidFill>
                <a:schemeClr val="dk1"/>
              </a:solidFill>
              <a:latin typeface="Calibri"/>
              <a:ea typeface="Calibri"/>
              <a:cs typeface="Calibri"/>
              <a:sym typeface="Calibri"/>
            </a:endParaRPr>
          </a:p>
        </p:txBody>
      </p:sp>
      <p:sp>
        <p:nvSpPr>
          <p:cNvPr id="516" name="Shape 516"/>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 sz="1200">
                <a:solidFill>
                  <a:schemeClr val="dk1"/>
                </a:solidFill>
                <a:latin typeface="Calibri"/>
                <a:ea typeface="Calibri"/>
                <a:cs typeface="Calibri"/>
                <a:sym typeface="Calibri"/>
              </a:rPr>
              <a:t>8</a:t>
            </a:fld>
            <a:endParaRPr lang="en"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7025102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460375" indent="-452438"/>
            <a:r>
              <a:rPr lang="en-US" dirty="0"/>
              <a:t>maintained by the World Health Organization</a:t>
            </a:r>
          </a:p>
          <a:p>
            <a:pPr marL="460375" indent="-452438"/>
            <a:r>
              <a:rPr lang="en-US" dirty="0"/>
              <a:t>created in </a:t>
            </a:r>
            <a:r>
              <a:rPr lang="en-US" b="1" dirty="0"/>
              <a:t>1893</a:t>
            </a:r>
            <a:r>
              <a:rPr lang="en-US" dirty="0"/>
              <a:t> to track </a:t>
            </a:r>
            <a:r>
              <a:rPr lang="en-US" b="1" dirty="0"/>
              <a:t>mortality statistics</a:t>
            </a:r>
          </a:p>
        </p:txBody>
      </p:sp>
    </p:spTree>
    <p:extLst>
      <p:ext uri="{BB962C8B-B14F-4D97-AF65-F5344CB8AC3E}">
        <p14:creationId xmlns:p14="http://schemas.microsoft.com/office/powerpoint/2010/main" val="1248688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66624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460375" lvl="0" indent="-452438">
              <a:buFont typeface="Arial" charset="0"/>
              <a:buChar char="•"/>
            </a:pPr>
            <a:r>
              <a:rPr lang="en-US" sz="1100" dirty="0"/>
              <a:t>developed, maintained and trademarked (!) by the CPT Editorial Panel of the American Medical Association, since 1966</a:t>
            </a:r>
          </a:p>
          <a:p>
            <a:pPr marL="460375" lvl="0" indent="-452438">
              <a:buFont typeface="Arial" charset="0"/>
              <a:buChar char="•"/>
            </a:pPr>
            <a:r>
              <a:rPr lang="en-US" sz="1100" dirty="0"/>
              <a:t>used for categorizing medical procedures and services</a:t>
            </a:r>
          </a:p>
          <a:p>
            <a:pPr marL="460375" lvl="0" indent="-452438">
              <a:buFont typeface="Arial" charset="0"/>
              <a:buChar char="•"/>
            </a:pPr>
            <a:r>
              <a:rPr lang="en-US" sz="1100" dirty="0"/>
              <a:t>available via $80 book and/or licensing fees paid to AMA</a:t>
            </a:r>
            <a:endParaRPr lang="en-US" dirty="0"/>
          </a:p>
          <a:p>
            <a:pPr marL="171450" indent="-171450">
              <a:buFont typeface="Arial" charset="0"/>
              <a:buChar char="•"/>
            </a:pPr>
            <a:r>
              <a:rPr lang="en-US" dirty="0"/>
              <a:t>Category</a:t>
            </a:r>
            <a:r>
              <a:rPr lang="en-US" baseline="0" dirty="0"/>
              <a:t> II codes are used for quality metrics, have a billable charge amount of $0 </a:t>
            </a:r>
            <a:r>
              <a:rPr lang="mr-IN" baseline="0" dirty="0"/>
              <a:t>…</a:t>
            </a:r>
            <a:r>
              <a:rPr lang="en-US" baseline="0" dirty="0"/>
              <a:t>. so no incentive to code with them</a:t>
            </a: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en-US" sz="1100" b="0" i="0" kern="1200" dirty="0">
                <a:solidFill>
                  <a:schemeClr val="tx1"/>
                </a:solidFill>
                <a:effectLst/>
                <a:latin typeface="+mn-lt"/>
                <a:ea typeface="+mn-ea"/>
                <a:cs typeface="+mn-cs"/>
              </a:rPr>
              <a:t>A </a:t>
            </a:r>
            <a:r>
              <a:rPr lang="en-US" sz="1100" b="1" i="0" kern="1200" dirty="0">
                <a:solidFill>
                  <a:schemeClr val="tx1"/>
                </a:solidFill>
                <a:effectLst/>
                <a:latin typeface="+mn-lt"/>
                <a:ea typeface="+mn-ea"/>
                <a:cs typeface="+mn-cs"/>
              </a:rPr>
              <a:t>global period</a:t>
            </a:r>
            <a:r>
              <a:rPr lang="en-US" sz="1100" b="0" i="0" kern="1200" dirty="0">
                <a:solidFill>
                  <a:schemeClr val="tx1"/>
                </a:solidFill>
                <a:effectLst/>
                <a:latin typeface="+mn-lt"/>
                <a:ea typeface="+mn-ea"/>
                <a:cs typeface="+mn-cs"/>
              </a:rPr>
              <a:t> is a </a:t>
            </a:r>
            <a:r>
              <a:rPr lang="en-US" sz="1100" b="1" i="0" kern="1200" dirty="0">
                <a:solidFill>
                  <a:schemeClr val="tx1"/>
                </a:solidFill>
                <a:effectLst/>
                <a:latin typeface="+mn-lt"/>
                <a:ea typeface="+mn-ea"/>
                <a:cs typeface="+mn-cs"/>
              </a:rPr>
              <a:t>period</a:t>
            </a:r>
            <a:r>
              <a:rPr lang="en-US" sz="1100" b="0" i="0" kern="1200" dirty="0">
                <a:solidFill>
                  <a:schemeClr val="tx1"/>
                </a:solidFill>
                <a:effectLst/>
                <a:latin typeface="+mn-lt"/>
                <a:ea typeface="+mn-ea"/>
                <a:cs typeface="+mn-cs"/>
              </a:rPr>
              <a:t> of time starting with a surgical procedure and ending some </a:t>
            </a:r>
            <a:r>
              <a:rPr lang="en-US" sz="1100" b="1" i="0" kern="1200" dirty="0">
                <a:solidFill>
                  <a:schemeClr val="tx1"/>
                </a:solidFill>
                <a:effectLst/>
                <a:latin typeface="+mn-lt"/>
                <a:ea typeface="+mn-ea"/>
                <a:cs typeface="+mn-cs"/>
              </a:rPr>
              <a:t>period</a:t>
            </a:r>
            <a:r>
              <a:rPr lang="en-US" sz="1100" b="0" i="0" kern="1200" dirty="0">
                <a:solidFill>
                  <a:schemeClr val="tx1"/>
                </a:solidFill>
                <a:effectLst/>
                <a:latin typeface="+mn-lt"/>
                <a:ea typeface="+mn-ea"/>
                <a:cs typeface="+mn-cs"/>
              </a:rPr>
              <a:t> of time after the procedure. Many surgeries have a follow-up </a:t>
            </a:r>
            <a:r>
              <a:rPr lang="en-US" sz="1100" b="1" i="0" kern="1200" dirty="0">
                <a:solidFill>
                  <a:schemeClr val="tx1"/>
                </a:solidFill>
                <a:effectLst/>
                <a:latin typeface="+mn-lt"/>
                <a:ea typeface="+mn-ea"/>
                <a:cs typeface="+mn-cs"/>
              </a:rPr>
              <a:t>period </a:t>
            </a:r>
            <a:r>
              <a:rPr lang="en-US" sz="1100" b="0" i="0" kern="1200" dirty="0">
                <a:solidFill>
                  <a:schemeClr val="tx1"/>
                </a:solidFill>
                <a:effectLst/>
                <a:latin typeface="+mn-lt"/>
                <a:ea typeface="+mn-ea"/>
                <a:cs typeface="+mn-cs"/>
              </a:rPr>
              <a:t>during which charges for normal post-operative care are bundled into the </a:t>
            </a:r>
            <a:r>
              <a:rPr lang="en-US" sz="1100" b="1" i="0" kern="1200" dirty="0">
                <a:solidFill>
                  <a:schemeClr val="tx1"/>
                </a:solidFill>
                <a:effectLst/>
                <a:latin typeface="+mn-lt"/>
                <a:ea typeface="+mn-ea"/>
                <a:cs typeface="+mn-cs"/>
              </a:rPr>
              <a:t>global </a:t>
            </a:r>
            <a:r>
              <a:rPr lang="en-US" sz="1100" b="0" i="0" kern="1200" dirty="0">
                <a:solidFill>
                  <a:schemeClr val="tx1"/>
                </a:solidFill>
                <a:effectLst/>
                <a:latin typeface="+mn-lt"/>
                <a:ea typeface="+mn-ea"/>
                <a:cs typeface="+mn-cs"/>
              </a:rPr>
              <a:t>surgery fee</a:t>
            </a:r>
            <a:r>
              <a:rPr lang="en-US" sz="1100" b="0" i="0" kern="1200" baseline="0" dirty="0">
                <a:solidFill>
                  <a:schemeClr val="tx1"/>
                </a:solidFill>
                <a:effectLst/>
                <a:latin typeface="+mn-lt"/>
                <a:ea typeface="+mn-ea"/>
                <a:cs typeface="+mn-cs"/>
              </a:rPr>
              <a:t> (https://</a:t>
            </a:r>
            <a:r>
              <a:rPr lang="en-US" sz="1100" b="0" i="0" kern="1200" baseline="0" dirty="0" err="1">
                <a:solidFill>
                  <a:schemeClr val="tx1"/>
                </a:solidFill>
                <a:effectLst/>
                <a:latin typeface="+mn-lt"/>
                <a:ea typeface="+mn-ea"/>
                <a:cs typeface="+mn-cs"/>
              </a:rPr>
              <a:t>www.dol.gov</a:t>
            </a:r>
            <a:r>
              <a:rPr lang="en-US" sz="1100" b="0" i="0" kern="1200" baseline="0" dirty="0">
                <a:solidFill>
                  <a:schemeClr val="tx1"/>
                </a:solidFill>
                <a:effectLst/>
                <a:latin typeface="+mn-lt"/>
                <a:ea typeface="+mn-ea"/>
                <a:cs typeface="+mn-cs"/>
              </a:rPr>
              <a:t>/</a:t>
            </a:r>
            <a:r>
              <a:rPr lang="en-US" sz="1100" b="0" i="0" kern="1200" baseline="0" dirty="0" err="1">
                <a:solidFill>
                  <a:schemeClr val="tx1"/>
                </a:solidFill>
                <a:effectLst/>
                <a:latin typeface="+mn-lt"/>
                <a:ea typeface="+mn-ea"/>
                <a:cs typeface="+mn-cs"/>
              </a:rPr>
              <a:t>owcp</a:t>
            </a:r>
            <a:r>
              <a:rPr lang="en-US" sz="1100" b="0" i="0" kern="1200" baseline="0" dirty="0">
                <a:solidFill>
                  <a:schemeClr val="tx1"/>
                </a:solidFill>
                <a:effectLst/>
                <a:latin typeface="+mn-lt"/>
                <a:ea typeface="+mn-ea"/>
                <a:cs typeface="+mn-cs"/>
              </a:rPr>
              <a:t>/</a:t>
            </a:r>
            <a:r>
              <a:rPr lang="en-US" sz="1100" b="0" i="0" kern="1200" baseline="0" dirty="0" err="1">
                <a:solidFill>
                  <a:schemeClr val="tx1"/>
                </a:solidFill>
                <a:effectLst/>
                <a:latin typeface="+mn-lt"/>
                <a:ea typeface="+mn-ea"/>
                <a:cs typeface="+mn-cs"/>
              </a:rPr>
              <a:t>regs</a:t>
            </a:r>
            <a:r>
              <a:rPr lang="en-US" sz="1100" b="0" i="0" kern="1200" baseline="0" dirty="0">
                <a:solidFill>
                  <a:schemeClr val="tx1"/>
                </a:solidFill>
                <a:effectLst/>
                <a:latin typeface="+mn-lt"/>
                <a:ea typeface="+mn-ea"/>
                <a:cs typeface="+mn-cs"/>
              </a:rPr>
              <a:t>/compliance/</a:t>
            </a:r>
            <a:r>
              <a:rPr lang="en-US" sz="1100" b="0" i="0" kern="1200" baseline="0" dirty="0" err="1">
                <a:solidFill>
                  <a:schemeClr val="tx1"/>
                </a:solidFill>
                <a:effectLst/>
                <a:latin typeface="+mn-lt"/>
                <a:ea typeface="+mn-ea"/>
                <a:cs typeface="+mn-cs"/>
              </a:rPr>
              <a:t>GlobalSurgicalPolicy.pdf</a:t>
            </a:r>
            <a:r>
              <a:rPr lang="en-US" sz="1100" b="0" i="0" kern="1200" baseline="0" dirty="0">
                <a:solidFill>
                  <a:schemeClr val="tx1"/>
                </a:solidFill>
                <a:effectLst/>
                <a:latin typeface="+mn-lt"/>
                <a:ea typeface="+mn-ea"/>
                <a:cs typeface="+mn-cs"/>
              </a:rPr>
              <a:t>)</a:t>
            </a:r>
            <a:endParaRPr lang="en-US" dirty="0"/>
          </a:p>
          <a:p>
            <a:endParaRPr lang="en-US" dirty="0"/>
          </a:p>
        </p:txBody>
      </p:sp>
    </p:spTree>
    <p:extLst>
      <p:ext uri="{BB962C8B-B14F-4D97-AF65-F5344CB8AC3E}">
        <p14:creationId xmlns:p14="http://schemas.microsoft.com/office/powerpoint/2010/main" val="143431331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56"/>
        <p:cNvGrpSpPr/>
        <p:nvPr/>
      </p:nvGrpSpPr>
      <p:grpSpPr>
        <a:xfrm>
          <a:off x="0" y="0"/>
          <a:ext cx="0" cy="0"/>
          <a:chOff x="0" y="0"/>
          <a:chExt cx="0" cy="0"/>
        </a:xfrm>
      </p:grpSpPr>
      <p:sp>
        <p:nvSpPr>
          <p:cNvPr id="57" name="Shape 57"/>
          <p:cNvSpPr txBox="1">
            <a:spLocks noGrp="1"/>
          </p:cNvSpPr>
          <p:nvPr>
            <p:ph type="ctrTitle"/>
          </p:nvPr>
        </p:nvSpPr>
        <p:spPr>
          <a:xfrm>
            <a:off x="685800" y="1143000"/>
            <a:ext cx="7772400" cy="1470024"/>
          </a:xfrm>
          <a:prstGeom prst="rect">
            <a:avLst/>
          </a:prstGeom>
          <a:noFill/>
          <a:ln>
            <a:noFill/>
          </a:ln>
        </p:spPr>
        <p:txBody>
          <a:bodyPr lIns="91425" tIns="91425" rIns="91425" bIns="91425" anchor="t" anchorCtr="0"/>
          <a:lstStyle>
            <a:lvl1pPr marL="0" marR="0" lvl="0" indent="0" algn="l" rtl="0">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58" name="Shape 58"/>
          <p:cNvSpPr txBox="1">
            <a:spLocks noGrp="1"/>
          </p:cNvSpPr>
          <p:nvPr>
            <p:ph type="subTitle" idx="1"/>
          </p:nvPr>
        </p:nvSpPr>
        <p:spPr>
          <a:xfrm>
            <a:off x="1371600" y="2898775"/>
            <a:ext cx="6400799" cy="1066799"/>
          </a:xfrm>
          <a:prstGeom prst="rect">
            <a:avLst/>
          </a:prstGeom>
          <a:noFill/>
          <a:ln>
            <a:noFill/>
          </a:ln>
        </p:spPr>
        <p:txBody>
          <a:bodyPr lIns="91425" tIns="91425" rIns="91425" bIns="91425" anchor="t" anchorCtr="0"/>
          <a:lstStyle>
            <a:lvl1pPr marL="0" marR="0" lvl="0" indent="0" algn="ctr" rtl="0">
              <a:spcBef>
                <a:spcPts val="640"/>
              </a:spcBef>
              <a:buClr>
                <a:srgbClr val="888888"/>
              </a:buClr>
              <a:buFont typeface="Arial"/>
              <a:buNone/>
              <a:defRPr sz="3200" b="0" i="0" u="none" strike="noStrike" cap="none">
                <a:solidFill>
                  <a:srgbClr val="888888"/>
                </a:solidFill>
                <a:latin typeface="Calibri"/>
                <a:ea typeface="Calibri"/>
                <a:cs typeface="Calibri"/>
                <a:sym typeface="Calibri"/>
              </a:defRPr>
            </a:lvl1pPr>
            <a:lvl2pPr marL="457200" marR="0" lvl="1" indent="0" algn="ctr" rtl="0">
              <a:spcBef>
                <a:spcPts val="560"/>
              </a:spcBef>
              <a:buClr>
                <a:srgbClr val="888888"/>
              </a:buClr>
              <a:buFont typeface="Arial"/>
              <a:buNone/>
              <a:defRPr sz="2800" b="0" i="0" u="none" strike="noStrike" cap="none">
                <a:solidFill>
                  <a:srgbClr val="888888"/>
                </a:solidFill>
                <a:latin typeface="Calibri"/>
                <a:ea typeface="Calibri"/>
                <a:cs typeface="Calibri"/>
                <a:sym typeface="Calibri"/>
              </a:defRPr>
            </a:lvl2pPr>
            <a:lvl3pPr marL="914400" marR="0" lvl="2" indent="0" algn="ctr" rtl="0">
              <a:spcBef>
                <a:spcPts val="480"/>
              </a:spcBef>
              <a:buClr>
                <a:srgbClr val="888888"/>
              </a:buClr>
              <a:buFont typeface="Arial"/>
              <a:buNone/>
              <a:defRPr sz="2400" b="0" i="0" u="none" strike="noStrike" cap="none">
                <a:solidFill>
                  <a:srgbClr val="888888"/>
                </a:solidFill>
                <a:latin typeface="Calibri"/>
                <a:ea typeface="Calibri"/>
                <a:cs typeface="Calibri"/>
                <a:sym typeface="Calibri"/>
              </a:defRPr>
            </a:lvl3pPr>
            <a:lvl4pPr marL="1371600" marR="0" lvl="3"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4pPr>
            <a:lvl5pPr marL="1828800" marR="0" lvl="4"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5pPr>
            <a:lvl6pPr marL="2286000" marR="0" lvl="5"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6pPr>
            <a:lvl7pPr marL="2743200" marR="0" lvl="6"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7pPr>
            <a:lvl8pPr marL="3200400" marR="0" lvl="7"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8pPr>
            <a:lvl9pPr marL="3657600" marR="0" lvl="8"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9pPr>
          </a:lstStyle>
          <a:p>
            <a:endParaRPr/>
          </a:p>
        </p:txBody>
      </p:sp>
      <p:sp>
        <p:nvSpPr>
          <p:cNvPr id="59" name="Shape 59"/>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60" name="Shape 60"/>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61" name="Shape 61"/>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 sz="1200" b="0" i="0" u="none" strike="noStrike" cap="none">
                <a:solidFill>
                  <a:srgbClr val="888888"/>
                </a:solidFill>
                <a:latin typeface="Calibri"/>
                <a:ea typeface="Calibri"/>
                <a:cs typeface="Calibri"/>
                <a:sym typeface="Calibri"/>
              </a:rPr>
              <a:t>‹#›</a:t>
            </a:fld>
            <a:endParaRPr lang="en" sz="1200" b="0" i="0" u="none" strike="noStrike" cap="none">
              <a:solidFill>
                <a:srgbClr val="888888"/>
              </a:solidFill>
              <a:latin typeface="Calibri"/>
              <a:ea typeface="Calibri"/>
              <a:cs typeface="Calibri"/>
              <a:sym typeface="Calibri"/>
            </a:endParaRPr>
          </a:p>
        </p:txBody>
      </p:sp>
      <p:pic>
        <p:nvPicPr>
          <p:cNvPr id="62" name="Shape 62" descr="C:\Users\nigam\Downloads\som_logo_dk2400.jpg"/>
          <p:cNvPicPr preferRelativeResize="0"/>
          <p:nvPr/>
        </p:nvPicPr>
        <p:blipFill rotWithShape="1">
          <a:blip r:embed="rId2">
            <a:alphaModFix/>
          </a:blip>
          <a:srcRect b="38303"/>
          <a:stretch/>
        </p:blipFill>
        <p:spPr>
          <a:xfrm>
            <a:off x="1872336" y="4916714"/>
            <a:ext cx="5486399" cy="1097541"/>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cSld name="Title and Vertical Text">
    <p:spTree>
      <p:nvGrpSpPr>
        <p:cNvPr id="1" name="Shape 114"/>
        <p:cNvGrpSpPr/>
        <p:nvPr/>
      </p:nvGrpSpPr>
      <p:grpSpPr>
        <a:xfrm>
          <a:off x="0" y="0"/>
          <a:ext cx="0" cy="0"/>
          <a:chOff x="0" y="0"/>
          <a:chExt cx="0" cy="0"/>
        </a:xfrm>
      </p:grpSpPr>
      <p:sp>
        <p:nvSpPr>
          <p:cNvPr id="115" name="Shape 115"/>
          <p:cNvSpPr txBox="1">
            <a:spLocks noGrp="1"/>
          </p:cNvSpPr>
          <p:nvPr>
            <p:ph type="title"/>
          </p:nvPr>
        </p:nvSpPr>
        <p:spPr>
          <a:xfrm>
            <a:off x="0" y="0"/>
            <a:ext cx="8686800" cy="1143000"/>
          </a:xfrm>
          <a:prstGeom prst="rect">
            <a:avLst/>
          </a:prstGeom>
          <a:noFill/>
          <a:ln>
            <a:noFill/>
          </a:ln>
        </p:spPr>
        <p:txBody>
          <a:bodyPr lIns="91425" tIns="91425" rIns="91425" bIns="91425" anchor="t" anchorCtr="0"/>
          <a:lstStyle>
            <a:lvl1pPr marL="0" marR="0" lvl="0" indent="0" algn="l" rtl="0">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16" name="Shape 116"/>
          <p:cNvSpPr txBox="1">
            <a:spLocks noGrp="1"/>
          </p:cNvSpPr>
          <p:nvPr>
            <p:ph type="body" idx="1"/>
          </p:nvPr>
        </p:nvSpPr>
        <p:spPr>
          <a:xfrm rot="5400000">
            <a:off x="2309018" y="-251618"/>
            <a:ext cx="4525963" cy="8229600"/>
          </a:xfrm>
          <a:prstGeom prst="rect">
            <a:avLst/>
          </a:prstGeom>
          <a:noFill/>
          <a:ln>
            <a:noFill/>
          </a:ln>
        </p:spPr>
        <p:txBody>
          <a:bodyPr lIns="91425" tIns="91425" rIns="91425" bIns="91425" anchor="t" anchorCtr="0"/>
          <a:lstStyle>
            <a:lvl1pPr marL="342900" marR="0" lvl="0" indent="-139700" algn="l" rtl="0">
              <a:spcBef>
                <a:spcPts val="640"/>
              </a:spcBef>
              <a:buClr>
                <a:schemeClr val="dk1"/>
              </a:buClr>
              <a:buSzPct val="100000"/>
              <a:buFont typeface="Arial"/>
              <a:buChar char="•"/>
              <a:defRPr sz="3200" b="0" i="0" u="none" strike="noStrike" cap="none">
                <a:solidFill>
                  <a:schemeClr val="dk1"/>
                </a:solidFill>
                <a:latin typeface="Calibri"/>
                <a:ea typeface="Calibri"/>
                <a:cs typeface="Calibri"/>
                <a:sym typeface="Calibri"/>
              </a:defRPr>
            </a:lvl1pPr>
            <a:lvl2pPr marL="742950" marR="0" lvl="1" indent="-107950" algn="l" rtl="0">
              <a:spcBef>
                <a:spcPts val="56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2pPr>
            <a:lvl3pPr marL="1143000" marR="0" lvl="2" indent="-7620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17" name="Shape 117"/>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118" name="Shape 118"/>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119" name="Shape 119"/>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 sz="1200">
                <a:solidFill>
                  <a:srgbClr val="888888"/>
                </a:solidFill>
                <a:latin typeface="Calibri"/>
                <a:ea typeface="Calibri"/>
                <a:cs typeface="Calibri"/>
                <a:sym typeface="Calibri"/>
              </a:rPr>
              <a:t>‹#›</a:t>
            </a:fld>
            <a:endParaRPr lang="en" sz="1200">
              <a:solidFill>
                <a:srgbClr val="888888"/>
              </a:solidFill>
              <a:latin typeface="Calibri"/>
              <a:ea typeface="Calibri"/>
              <a:cs typeface="Calibri"/>
              <a:sym typeface="Calibri"/>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cSld name="Vertical Title and Text">
    <p:spTree>
      <p:nvGrpSpPr>
        <p:cNvPr id="1" name="Shape 120"/>
        <p:cNvGrpSpPr/>
        <p:nvPr/>
      </p:nvGrpSpPr>
      <p:grpSpPr>
        <a:xfrm>
          <a:off x="0" y="0"/>
          <a:ext cx="0" cy="0"/>
          <a:chOff x="0" y="0"/>
          <a:chExt cx="0" cy="0"/>
        </a:xfrm>
      </p:grpSpPr>
      <p:sp>
        <p:nvSpPr>
          <p:cNvPr id="121" name="Shape 121"/>
          <p:cNvSpPr txBox="1">
            <a:spLocks noGrp="1"/>
          </p:cNvSpPr>
          <p:nvPr>
            <p:ph type="title"/>
          </p:nvPr>
        </p:nvSpPr>
        <p:spPr>
          <a:xfrm rot="5400000">
            <a:off x="4732337" y="2171700"/>
            <a:ext cx="5851525" cy="2057400"/>
          </a:xfrm>
          <a:prstGeom prst="rect">
            <a:avLst/>
          </a:prstGeom>
          <a:noFill/>
          <a:ln>
            <a:noFill/>
          </a:ln>
        </p:spPr>
        <p:txBody>
          <a:bodyPr lIns="91425" tIns="91425" rIns="91425" bIns="91425" anchor="t" anchorCtr="0"/>
          <a:lstStyle>
            <a:lvl1pPr marL="0" marR="0" lvl="0" indent="0" algn="l" rtl="0">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22" name="Shape 122"/>
          <p:cNvSpPr txBox="1">
            <a:spLocks noGrp="1"/>
          </p:cNvSpPr>
          <p:nvPr>
            <p:ph type="body" idx="1"/>
          </p:nvPr>
        </p:nvSpPr>
        <p:spPr>
          <a:xfrm rot="5400000">
            <a:off x="541337" y="190500"/>
            <a:ext cx="5851525" cy="6019799"/>
          </a:xfrm>
          <a:prstGeom prst="rect">
            <a:avLst/>
          </a:prstGeom>
          <a:noFill/>
          <a:ln>
            <a:noFill/>
          </a:ln>
        </p:spPr>
        <p:txBody>
          <a:bodyPr lIns="91425" tIns="91425" rIns="91425" bIns="91425" anchor="t" anchorCtr="0"/>
          <a:lstStyle>
            <a:lvl1pPr marL="342900" marR="0" lvl="0" indent="-139700" algn="l" rtl="0">
              <a:spcBef>
                <a:spcPts val="640"/>
              </a:spcBef>
              <a:buClr>
                <a:schemeClr val="dk1"/>
              </a:buClr>
              <a:buSzPct val="100000"/>
              <a:buFont typeface="Arial"/>
              <a:buChar char="•"/>
              <a:defRPr sz="3200" b="0" i="0" u="none" strike="noStrike" cap="none">
                <a:solidFill>
                  <a:schemeClr val="dk1"/>
                </a:solidFill>
                <a:latin typeface="Calibri"/>
                <a:ea typeface="Calibri"/>
                <a:cs typeface="Calibri"/>
                <a:sym typeface="Calibri"/>
              </a:defRPr>
            </a:lvl1pPr>
            <a:lvl2pPr marL="742950" marR="0" lvl="1" indent="-107950" algn="l" rtl="0">
              <a:spcBef>
                <a:spcPts val="56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2pPr>
            <a:lvl3pPr marL="1143000" marR="0" lvl="2" indent="-7620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3" name="Shape 123"/>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124" name="Shape 124"/>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125" name="Shape 125"/>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 sz="1200">
                <a:solidFill>
                  <a:srgbClr val="888888"/>
                </a:solidFill>
                <a:latin typeface="Calibri"/>
                <a:ea typeface="Calibri"/>
                <a:cs typeface="Calibri"/>
                <a:sym typeface="Calibri"/>
              </a:rPr>
              <a:t>‹#›</a:t>
            </a:fld>
            <a:endParaRPr lang="en" sz="1200">
              <a:solidFill>
                <a:srgbClr val="888888"/>
              </a:solidFill>
              <a:latin typeface="Calibri"/>
              <a:ea typeface="Calibri"/>
              <a:cs typeface="Calibri"/>
              <a:sym typeface="Calibri"/>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43000"/>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2898775"/>
            <a:ext cx="6400800" cy="10668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solidFill>
                  <a:prstClr val="black"/>
                </a:solidFill>
              </a:rPr>
              <a:pPr/>
              <a:t>10/5/23</a:t>
            </a:fld>
            <a:endParaRPr lang="en-US">
              <a:solidFill>
                <a:prstClr val="black"/>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pic>
        <p:nvPicPr>
          <p:cNvPr id="8" name="Picture 4" descr="C:\Users\nigam\Downloads\som_logo_dk2400.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72337" y="4916715"/>
            <a:ext cx="5486400" cy="1097542"/>
          </a:xfrm>
          <a:prstGeom prst="rect">
            <a:avLst/>
          </a:prstGeom>
          <a:noFill/>
        </p:spPr>
      </p:pic>
      <p:pic>
        <p:nvPicPr>
          <p:cNvPr id="9" name="Picture 4" descr="C:\Users\nigam\Downloads\som_logo_dk2400.jp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1364337" y="4887686"/>
            <a:ext cx="6422571" cy="1284514"/>
          </a:xfrm>
          <a:prstGeom prst="rect">
            <a:avLst/>
          </a:prstGeom>
          <a:noFill/>
        </p:spPr>
      </p:pic>
    </p:spTree>
    <p:extLst>
      <p:ext uri="{BB962C8B-B14F-4D97-AF65-F5344CB8AC3E}">
        <p14:creationId xmlns:p14="http://schemas.microsoft.com/office/powerpoint/2010/main" val="196597145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lvl1pPr algn="l">
              <a:defRPr/>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solidFill>
                  <a:prstClr val="black"/>
                </a:solidFill>
              </a:rPr>
              <a:pPr/>
              <a:t>10/5/23</a:t>
            </a:fld>
            <a:endParaRPr lang="en-US">
              <a:solidFill>
                <a:prstClr val="black"/>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369635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0090" y="2362200"/>
            <a:ext cx="7772400" cy="1362075"/>
          </a:xfrm>
          <a:solidFill>
            <a:srgbClr val="FFFF99"/>
          </a:solidFill>
        </p:spPr>
        <p:txBody>
          <a:bodyPr anchor="t"/>
          <a:lstStyle>
            <a:lvl1pPr algn="l">
              <a:defRPr sz="4000" b="1" cap="none" baseline="0"/>
            </a:lvl1pPr>
          </a:lstStyle>
          <a:p>
            <a:r>
              <a:rPr lang="en-US"/>
              <a:t>Click to edit Master title style</a:t>
            </a:r>
            <a:endParaRPr lang="en-US" dirty="0"/>
          </a:p>
        </p:txBody>
      </p:sp>
      <p:sp>
        <p:nvSpPr>
          <p:cNvPr id="3" name="Text Placeholder 2"/>
          <p:cNvSpPr>
            <a:spLocks noGrp="1"/>
          </p:cNvSpPr>
          <p:nvPr>
            <p:ph type="body" idx="1"/>
          </p:nvPr>
        </p:nvSpPr>
        <p:spPr>
          <a:xfrm>
            <a:off x="722313" y="37449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solidFill>
                  <a:prstClr val="black"/>
                </a:solidFill>
              </a:rPr>
              <a:pPr/>
              <a:t>10/5/23</a:t>
            </a:fld>
            <a:endParaRPr lang="en-US">
              <a:solidFill>
                <a:prstClr val="black"/>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3791071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solidFill>
                  <a:prstClr val="black"/>
                </a:solidFill>
              </a:rPr>
              <a:pPr/>
              <a:t>10/5/23</a:t>
            </a:fld>
            <a:endParaRPr lang="en-US">
              <a:solidFill>
                <a:prstClr val="black"/>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22185433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solidFill>
                  <a:prstClr val="black"/>
                </a:solidFill>
              </a:rPr>
              <a:pPr/>
              <a:t>10/5/23</a:t>
            </a:fld>
            <a:endParaRPr lang="en-US">
              <a:solidFill>
                <a:prstClr val="black"/>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13280081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D8BD707-D9CF-40AE-B4C6-C98DA3205C09}" type="datetimeFigureOut">
              <a:rPr lang="en-US" smtClean="0">
                <a:solidFill>
                  <a:prstClr val="black"/>
                </a:solidFill>
              </a:rPr>
              <a:pPr/>
              <a:t>10/5/23</a:t>
            </a:fld>
            <a:endParaRPr lang="en-US">
              <a:solidFill>
                <a:prstClr val="black"/>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03151857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solidFill>
                  <a:prstClr val="black"/>
                </a:solidFill>
              </a:rPr>
              <a:pPr/>
              <a:t>10/5/23</a:t>
            </a:fld>
            <a:endParaRPr lang="en-US">
              <a:solidFill>
                <a:prstClr val="black"/>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68382203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solidFill>
                  <a:prstClr val="black"/>
                </a:solidFill>
              </a:rPr>
              <a:pPr/>
              <a:t>10/5/23</a:t>
            </a:fld>
            <a:endParaRPr lang="en-US">
              <a:solidFill>
                <a:prstClr val="black"/>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0849912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63"/>
        <p:cNvGrpSpPr/>
        <p:nvPr/>
      </p:nvGrpSpPr>
      <p:grpSpPr>
        <a:xfrm>
          <a:off x="0" y="0"/>
          <a:ext cx="0" cy="0"/>
          <a:chOff x="0" y="0"/>
          <a:chExt cx="0" cy="0"/>
        </a:xfrm>
      </p:grpSpPr>
      <p:sp>
        <p:nvSpPr>
          <p:cNvPr id="64" name="Shape 64"/>
          <p:cNvSpPr txBox="1">
            <a:spLocks noGrp="1"/>
          </p:cNvSpPr>
          <p:nvPr>
            <p:ph type="title"/>
          </p:nvPr>
        </p:nvSpPr>
        <p:spPr>
          <a:xfrm>
            <a:off x="0" y="0"/>
            <a:ext cx="8686800" cy="1143000"/>
          </a:xfrm>
          <a:prstGeom prst="rect">
            <a:avLst/>
          </a:prstGeom>
          <a:noFill/>
          <a:ln>
            <a:noFill/>
          </a:ln>
        </p:spPr>
        <p:txBody>
          <a:bodyPr lIns="91425" tIns="91425" rIns="91425" bIns="91425" anchor="t" anchorCtr="0"/>
          <a:lstStyle>
            <a:lvl1pPr marL="0" marR="0" lvl="0" indent="0" algn="l" rtl="0">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65" name="Shape 65"/>
          <p:cNvSpPr txBox="1">
            <a:spLocks noGrp="1"/>
          </p:cNvSpPr>
          <p:nvPr>
            <p:ph type="body" idx="1"/>
          </p:nvPr>
        </p:nvSpPr>
        <p:spPr>
          <a:xfrm>
            <a:off x="457200" y="1600200"/>
            <a:ext cx="8229600" cy="4525963"/>
          </a:xfrm>
          <a:prstGeom prst="rect">
            <a:avLst/>
          </a:prstGeom>
          <a:noFill/>
          <a:ln>
            <a:noFill/>
          </a:ln>
        </p:spPr>
        <p:txBody>
          <a:bodyPr lIns="91425" tIns="91425" rIns="91425" bIns="91425" anchor="t" anchorCtr="0"/>
          <a:lstStyle>
            <a:lvl1pPr marL="342900" marR="0" lvl="0" indent="-139700" algn="l" rtl="0">
              <a:spcBef>
                <a:spcPts val="640"/>
              </a:spcBef>
              <a:buClr>
                <a:schemeClr val="dk1"/>
              </a:buClr>
              <a:buSzPct val="100000"/>
              <a:buFont typeface="Arial"/>
              <a:buChar char="•"/>
              <a:defRPr sz="3200" b="0" i="0" u="none" strike="noStrike" cap="none">
                <a:solidFill>
                  <a:schemeClr val="dk1"/>
                </a:solidFill>
                <a:latin typeface="Calibri"/>
                <a:ea typeface="Calibri"/>
                <a:cs typeface="Calibri"/>
                <a:sym typeface="Calibri"/>
              </a:defRPr>
            </a:lvl1pPr>
            <a:lvl2pPr marL="742950" marR="0" lvl="1" indent="-107950" algn="l" rtl="0">
              <a:spcBef>
                <a:spcPts val="56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2pPr>
            <a:lvl3pPr marL="1143000" marR="0" lvl="2" indent="-7620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66" name="Shape 66"/>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67" name="Shape 67"/>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68" name="Shape 68"/>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 sz="1200" b="0" i="0" u="none" strike="noStrike" cap="none">
                <a:solidFill>
                  <a:srgbClr val="888888"/>
                </a:solidFill>
                <a:latin typeface="Calibri"/>
                <a:ea typeface="Calibri"/>
                <a:cs typeface="Calibri"/>
                <a:sym typeface="Calibri"/>
              </a:rPr>
              <a:t>‹#›</a:t>
            </a:fld>
            <a:endParaRPr lang="en"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solidFill>
                  <a:prstClr val="black"/>
                </a:solidFill>
              </a:rPr>
              <a:pPr/>
              <a:t>10/5/23</a:t>
            </a:fld>
            <a:endParaRPr lang="en-US">
              <a:solidFill>
                <a:prstClr val="black"/>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85609425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solidFill>
                  <a:prstClr val="black"/>
                </a:solidFill>
              </a:rPr>
              <a:pPr/>
              <a:t>10/5/23</a:t>
            </a:fld>
            <a:endParaRPr lang="en-US">
              <a:solidFill>
                <a:prstClr val="black"/>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77693129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solidFill>
                  <a:prstClr val="black"/>
                </a:solidFill>
              </a:rPr>
              <a:pPr/>
              <a:t>10/5/23</a:t>
            </a:fld>
            <a:endParaRPr lang="en-US">
              <a:solidFill>
                <a:prstClr val="black"/>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7932732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1"/>
        <p:cNvGrpSpPr/>
        <p:nvPr/>
      </p:nvGrpSpPr>
      <p:grpSpPr>
        <a:xfrm>
          <a:off x="0" y="0"/>
          <a:ext cx="0" cy="0"/>
          <a:chOff x="0" y="0"/>
          <a:chExt cx="0" cy="0"/>
        </a:xfrm>
      </p:grpSpPr>
      <p:sp>
        <p:nvSpPr>
          <p:cNvPr id="13" name="Shape 13"/>
          <p:cNvSpPr txBox="1">
            <a:spLocks noGrp="1"/>
          </p:cNvSpPr>
          <p:nvPr>
            <p:ph type="title"/>
          </p:nvPr>
        </p:nvSpPr>
        <p:spPr>
          <a:xfrm>
            <a:off x="0" y="280414"/>
            <a:ext cx="8686800" cy="992399"/>
          </a:xfrm>
          <a:prstGeom prst="rect">
            <a:avLst/>
          </a:prstGeom>
          <a:noFill/>
          <a:ln>
            <a:noFill/>
          </a:ln>
        </p:spPr>
        <p:txBody>
          <a:bodyPr lIns="91425" tIns="91425" rIns="91425" bIns="91425" anchor="t" anchorCtr="0"/>
          <a:lstStyle>
            <a:lvl1pPr marL="0" indent="0" rtl="0">
              <a:defRPr>
                <a:solidFill>
                  <a:schemeClr val="lt1"/>
                </a:solidFill>
              </a:defRPr>
            </a:lvl1pPr>
            <a:lvl2pPr rtl="0">
              <a:defRPr>
                <a:solidFill>
                  <a:schemeClr val="lt1"/>
                </a:solidFill>
              </a:defRPr>
            </a:lvl2pPr>
            <a:lvl3pPr rtl="0">
              <a:defRPr>
                <a:solidFill>
                  <a:schemeClr val="lt1"/>
                </a:solidFill>
              </a:defRPr>
            </a:lvl3pPr>
            <a:lvl4pPr rtl="0">
              <a:defRPr>
                <a:solidFill>
                  <a:schemeClr val="lt1"/>
                </a:solidFill>
              </a:defRPr>
            </a:lvl4pPr>
            <a:lvl5pPr rtl="0">
              <a:defRPr>
                <a:solidFill>
                  <a:schemeClr val="lt1"/>
                </a:solidFill>
              </a:defRPr>
            </a:lvl5pPr>
            <a:lvl6pPr rtl="0">
              <a:defRPr>
                <a:solidFill>
                  <a:schemeClr val="lt1"/>
                </a:solidFill>
              </a:defRPr>
            </a:lvl6pPr>
            <a:lvl7pPr rtl="0">
              <a:defRPr>
                <a:solidFill>
                  <a:schemeClr val="lt1"/>
                </a:solidFill>
              </a:defRPr>
            </a:lvl7pPr>
            <a:lvl8pPr rtl="0">
              <a:defRPr>
                <a:solidFill>
                  <a:schemeClr val="lt1"/>
                </a:solidFill>
              </a:defRPr>
            </a:lvl8pPr>
            <a:lvl9pPr rtl="0">
              <a:defRPr>
                <a:solidFill>
                  <a:schemeClr val="lt1"/>
                </a:solidFill>
              </a:defRPr>
            </a:lvl9pPr>
          </a:lstStyle>
          <a:p>
            <a:endParaRPr dirty="0"/>
          </a:p>
        </p:txBody>
      </p:sp>
      <p:sp>
        <p:nvSpPr>
          <p:cNvPr id="14" name="Shape 14"/>
          <p:cNvSpPr txBox="1">
            <a:spLocks noGrp="1"/>
          </p:cNvSpPr>
          <p:nvPr>
            <p:ph type="body" idx="1"/>
          </p:nvPr>
        </p:nvSpPr>
        <p:spPr>
          <a:xfrm>
            <a:off x="457200" y="1947333"/>
            <a:ext cx="8229600" cy="4620299"/>
          </a:xfrm>
          <a:prstGeom prst="rect">
            <a:avLst/>
          </a:prstGeom>
          <a:noFill/>
          <a:ln>
            <a:noFill/>
          </a:ln>
        </p:spPr>
        <p:txBody>
          <a:bodyPr lIns="91425" tIns="91425" rIns="91425" bIns="91425" anchor="t" anchorCtr="0"/>
          <a:lstStyle>
            <a:lvl1pPr rtl="0">
              <a:defRPr/>
            </a:lvl1pPr>
            <a:lvl2pPr rtl="0">
              <a:defRPr/>
            </a:lvl2pPr>
            <a:lvl3pPr rtl="0">
              <a:defRPr/>
            </a:lvl3pPr>
            <a:lvl4pPr rtl="0">
              <a:defRPr/>
            </a:lvl4pPr>
            <a:lvl5pPr rtl="0">
              <a:defRPr sz="1800"/>
            </a:lvl5pPr>
            <a:lvl6pPr rtl="0">
              <a:defRPr sz="1800"/>
            </a:lvl6pPr>
            <a:lvl7pPr rtl="0">
              <a:defRPr sz="1800"/>
            </a:lvl7pPr>
            <a:lvl8pPr rtl="0">
              <a:defRPr sz="1800"/>
            </a:lvl8pPr>
            <a:lvl9pPr rtl="0">
              <a:defRPr sz="1800"/>
            </a:lvl9pPr>
          </a:lstStyle>
          <a:p>
            <a:endParaRPr/>
          </a:p>
        </p:txBody>
      </p:sp>
    </p:spTree>
    <p:extLst>
      <p:ext uri="{BB962C8B-B14F-4D97-AF65-F5344CB8AC3E}">
        <p14:creationId xmlns:p14="http://schemas.microsoft.com/office/powerpoint/2010/main" val="203411003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15"/>
        <p:cNvGrpSpPr/>
        <p:nvPr/>
      </p:nvGrpSpPr>
      <p:grpSpPr>
        <a:xfrm>
          <a:off x="0" y="0"/>
          <a:ext cx="0" cy="0"/>
          <a:chOff x="0" y="0"/>
          <a:chExt cx="0" cy="0"/>
        </a:xfrm>
      </p:grpSpPr>
      <p:sp>
        <p:nvSpPr>
          <p:cNvPr id="16" name="Shape 16"/>
          <p:cNvSpPr txBox="1">
            <a:spLocks noGrp="1"/>
          </p:cNvSpPr>
          <p:nvPr>
            <p:ph type="ctrTitle"/>
          </p:nvPr>
        </p:nvSpPr>
        <p:spPr>
          <a:xfrm>
            <a:off x="685800" y="1143000"/>
            <a:ext cx="7772400" cy="1470024"/>
          </a:xfrm>
          <a:prstGeom prst="rect">
            <a:avLst/>
          </a:prstGeom>
          <a:noFill/>
          <a:ln>
            <a:noFill/>
          </a:ln>
        </p:spPr>
        <p:txBody>
          <a:bodyPr lIns="91425" tIns="91425" rIns="91425" bIns="91425" anchor="t" anchorCtr="0"/>
          <a:lstStyle>
            <a:lvl1pPr marL="0" marR="0" lvl="0" indent="0" algn="l" rtl="0">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7" name="Shape 17"/>
          <p:cNvSpPr txBox="1">
            <a:spLocks noGrp="1"/>
          </p:cNvSpPr>
          <p:nvPr>
            <p:ph type="subTitle" idx="1"/>
          </p:nvPr>
        </p:nvSpPr>
        <p:spPr>
          <a:xfrm>
            <a:off x="1371600" y="2898775"/>
            <a:ext cx="6400799" cy="1066799"/>
          </a:xfrm>
          <a:prstGeom prst="rect">
            <a:avLst/>
          </a:prstGeom>
          <a:noFill/>
          <a:ln>
            <a:noFill/>
          </a:ln>
        </p:spPr>
        <p:txBody>
          <a:bodyPr lIns="91425" tIns="91425" rIns="91425" bIns="91425" anchor="t" anchorCtr="0"/>
          <a:lstStyle>
            <a:lvl1pPr marL="0" marR="0" lvl="0" indent="0" algn="ctr" rtl="0">
              <a:spcBef>
                <a:spcPts val="640"/>
              </a:spcBef>
              <a:buClr>
                <a:srgbClr val="888888"/>
              </a:buClr>
              <a:buFont typeface="Arial"/>
              <a:buNone/>
              <a:defRPr sz="3200" b="0" i="0" u="none" strike="noStrike" cap="none">
                <a:solidFill>
                  <a:srgbClr val="888888"/>
                </a:solidFill>
                <a:latin typeface="Calibri"/>
                <a:ea typeface="Calibri"/>
                <a:cs typeface="Calibri"/>
                <a:sym typeface="Calibri"/>
              </a:defRPr>
            </a:lvl1pPr>
            <a:lvl2pPr marL="457200" marR="0" lvl="1" indent="0" algn="ctr" rtl="0">
              <a:spcBef>
                <a:spcPts val="560"/>
              </a:spcBef>
              <a:buClr>
                <a:srgbClr val="888888"/>
              </a:buClr>
              <a:buFont typeface="Arial"/>
              <a:buNone/>
              <a:defRPr sz="2800" b="0" i="0" u="none" strike="noStrike" cap="none">
                <a:solidFill>
                  <a:srgbClr val="888888"/>
                </a:solidFill>
                <a:latin typeface="Calibri"/>
                <a:ea typeface="Calibri"/>
                <a:cs typeface="Calibri"/>
                <a:sym typeface="Calibri"/>
              </a:defRPr>
            </a:lvl2pPr>
            <a:lvl3pPr marL="914400" marR="0" lvl="2" indent="0" algn="ctr" rtl="0">
              <a:spcBef>
                <a:spcPts val="480"/>
              </a:spcBef>
              <a:buClr>
                <a:srgbClr val="888888"/>
              </a:buClr>
              <a:buFont typeface="Arial"/>
              <a:buNone/>
              <a:defRPr sz="2400" b="0" i="0" u="none" strike="noStrike" cap="none">
                <a:solidFill>
                  <a:srgbClr val="888888"/>
                </a:solidFill>
                <a:latin typeface="Calibri"/>
                <a:ea typeface="Calibri"/>
                <a:cs typeface="Calibri"/>
                <a:sym typeface="Calibri"/>
              </a:defRPr>
            </a:lvl3pPr>
            <a:lvl4pPr marL="1371600" marR="0" lvl="3"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4pPr>
            <a:lvl5pPr marL="1828800" marR="0" lvl="4"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5pPr>
            <a:lvl6pPr marL="2286000" marR="0" lvl="5"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6pPr>
            <a:lvl7pPr marL="2743200" marR="0" lvl="6"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7pPr>
            <a:lvl8pPr marL="3200400" marR="0" lvl="7"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8pPr>
            <a:lvl9pPr marL="3657600" marR="0" lvl="8"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9pPr>
          </a:lstStyle>
          <a:p>
            <a:endParaRPr/>
          </a:p>
        </p:txBody>
      </p:sp>
      <p:sp>
        <p:nvSpPr>
          <p:cNvPr id="18" name="Shape 18"/>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solidFill>
                <a:srgbClr val="000000"/>
              </a:solidFill>
            </a:endParaRPr>
          </a:p>
        </p:txBody>
      </p:sp>
      <p:sp>
        <p:nvSpPr>
          <p:cNvPr id="19" name="Shape 19"/>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20" name="Shape 20"/>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1200">
                <a:solidFill>
                  <a:srgbClr val="888888"/>
                </a:solidFill>
                <a:latin typeface="Calibri"/>
                <a:ea typeface="Calibri"/>
                <a:cs typeface="Calibri"/>
                <a:sym typeface="Calibri"/>
              </a:rPr>
              <a:pPr algn="r">
                <a:buSzPct val="25000"/>
              </a:pPr>
              <a:t>‹#›</a:t>
            </a:fld>
            <a:endParaRPr lang="en-US" sz="1200">
              <a:solidFill>
                <a:srgbClr val="888888"/>
              </a:solidFill>
              <a:latin typeface="Calibri"/>
              <a:ea typeface="Calibri"/>
              <a:cs typeface="Calibri"/>
              <a:sym typeface="Calibri"/>
            </a:endParaRPr>
          </a:p>
        </p:txBody>
      </p:sp>
      <p:pic>
        <p:nvPicPr>
          <p:cNvPr id="21" name="Shape 21" descr="C:\Users\nigam\Downloads\som_logo_dk2400.jpg"/>
          <p:cNvPicPr preferRelativeResize="0"/>
          <p:nvPr/>
        </p:nvPicPr>
        <p:blipFill rotWithShape="1">
          <a:blip r:embed="rId2">
            <a:alphaModFix/>
            <a:extLst>
              <a:ext uri="{28A0092B-C50C-407E-A947-70E740481C1C}">
                <a14:useLocalDpi xmlns:a14="http://schemas.microsoft.com/office/drawing/2010/main"/>
              </a:ext>
            </a:extLst>
          </a:blip>
          <a:srcRect/>
          <a:stretch/>
        </p:blipFill>
        <p:spPr>
          <a:xfrm>
            <a:off x="1364337" y="4887685"/>
            <a:ext cx="6422570" cy="1284514"/>
          </a:xfrm>
          <a:prstGeom prst="rect">
            <a:avLst/>
          </a:prstGeom>
          <a:noFill/>
          <a:ln>
            <a:noFill/>
          </a:ln>
        </p:spPr>
      </p:pic>
    </p:spTree>
    <p:extLst>
      <p:ext uri="{BB962C8B-B14F-4D97-AF65-F5344CB8AC3E}">
        <p14:creationId xmlns:p14="http://schemas.microsoft.com/office/powerpoint/2010/main" val="44643848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22"/>
        <p:cNvGrpSpPr/>
        <p:nvPr/>
      </p:nvGrpSpPr>
      <p:grpSpPr>
        <a:xfrm>
          <a:off x="0" y="0"/>
          <a:ext cx="0" cy="0"/>
          <a:chOff x="0" y="0"/>
          <a:chExt cx="0" cy="0"/>
        </a:xfrm>
      </p:grpSpPr>
      <p:sp>
        <p:nvSpPr>
          <p:cNvPr id="23" name="Shape 23"/>
          <p:cNvSpPr txBox="1">
            <a:spLocks noGrp="1"/>
          </p:cNvSpPr>
          <p:nvPr>
            <p:ph type="title"/>
          </p:nvPr>
        </p:nvSpPr>
        <p:spPr>
          <a:xfrm>
            <a:off x="0" y="0"/>
            <a:ext cx="8686800" cy="1143000"/>
          </a:xfrm>
          <a:prstGeom prst="rect">
            <a:avLst/>
          </a:prstGeom>
          <a:noFill/>
          <a:ln>
            <a:noFill/>
          </a:ln>
        </p:spPr>
        <p:txBody>
          <a:bodyPr lIns="91425" tIns="91425" rIns="91425" bIns="91425" anchor="t" anchorCtr="0"/>
          <a:lstStyle>
            <a:lvl1pPr marL="0" marR="0" lvl="0" indent="0" algn="l" rtl="0">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24" name="Shape 24"/>
          <p:cNvSpPr txBox="1">
            <a:spLocks noGrp="1"/>
          </p:cNvSpPr>
          <p:nvPr>
            <p:ph type="body" idx="1"/>
          </p:nvPr>
        </p:nvSpPr>
        <p:spPr>
          <a:xfrm>
            <a:off x="457200" y="1600200"/>
            <a:ext cx="8229600" cy="4525963"/>
          </a:xfrm>
          <a:prstGeom prst="rect">
            <a:avLst/>
          </a:prstGeom>
          <a:noFill/>
          <a:ln>
            <a:noFill/>
          </a:ln>
        </p:spPr>
        <p:txBody>
          <a:bodyPr lIns="91425" tIns="91425" rIns="91425" bIns="91425" anchor="t" anchorCtr="0"/>
          <a:lstStyle>
            <a:lvl1pPr marL="342900" marR="0" lvl="0" indent="-139700" algn="l" rtl="0">
              <a:spcBef>
                <a:spcPts val="640"/>
              </a:spcBef>
              <a:buClr>
                <a:schemeClr val="dk1"/>
              </a:buClr>
              <a:buSzPct val="100000"/>
              <a:buFont typeface="Arial"/>
              <a:buChar char="•"/>
              <a:defRPr sz="3200" b="0" i="0" u="none" strike="noStrike" cap="none">
                <a:solidFill>
                  <a:schemeClr val="dk1"/>
                </a:solidFill>
                <a:latin typeface="Calibri"/>
                <a:ea typeface="Calibri"/>
                <a:cs typeface="Calibri"/>
                <a:sym typeface="Calibri"/>
              </a:defRPr>
            </a:lvl1pPr>
            <a:lvl2pPr marL="742950" marR="0" lvl="1" indent="-107950" algn="l" rtl="0">
              <a:spcBef>
                <a:spcPts val="56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2pPr>
            <a:lvl3pPr marL="1143000" marR="0" lvl="2" indent="-7620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25" name="Shape 25"/>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solidFill>
                <a:srgbClr val="000000"/>
              </a:solidFill>
            </a:endParaRPr>
          </a:p>
        </p:txBody>
      </p:sp>
      <p:sp>
        <p:nvSpPr>
          <p:cNvPr id="26" name="Shape 26"/>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27" name="Shape 27"/>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1200">
                <a:solidFill>
                  <a:srgbClr val="888888"/>
                </a:solidFill>
                <a:latin typeface="Calibri"/>
                <a:ea typeface="Calibri"/>
                <a:cs typeface="Calibri"/>
                <a:sym typeface="Calibri"/>
              </a:rPr>
              <a:pPr algn="r">
                <a:buSzPct val="25000"/>
              </a:pPr>
              <a:t>‹#›</a:t>
            </a:fld>
            <a:endParaRPr lang="en-US" sz="12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54438595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28"/>
        <p:cNvGrpSpPr/>
        <p:nvPr/>
      </p:nvGrpSpPr>
      <p:grpSpPr>
        <a:xfrm>
          <a:off x="0" y="0"/>
          <a:ext cx="0" cy="0"/>
          <a:chOff x="0" y="0"/>
          <a:chExt cx="0" cy="0"/>
        </a:xfrm>
      </p:grpSpPr>
      <p:sp>
        <p:nvSpPr>
          <p:cNvPr id="29" name="Shape 29"/>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solidFill>
                <a:srgbClr val="000000"/>
              </a:solidFill>
            </a:endParaRPr>
          </a:p>
        </p:txBody>
      </p:sp>
      <p:sp>
        <p:nvSpPr>
          <p:cNvPr id="30" name="Shape 30"/>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31" name="Shape 31"/>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1200">
                <a:solidFill>
                  <a:srgbClr val="888888"/>
                </a:solidFill>
                <a:latin typeface="Calibri"/>
                <a:ea typeface="Calibri"/>
                <a:cs typeface="Calibri"/>
                <a:sym typeface="Calibri"/>
              </a:rPr>
              <a:pPr algn="r">
                <a:buSzPct val="25000"/>
              </a:pPr>
              <a:t>‹#›</a:t>
            </a:fld>
            <a:endParaRPr lang="en-US" sz="12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89529716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0" y="0"/>
            <a:ext cx="8686800" cy="1143000"/>
          </a:xfrm>
          <a:prstGeom prst="rect">
            <a:avLst/>
          </a:prstGeom>
          <a:noFill/>
          <a:ln>
            <a:noFill/>
          </a:ln>
        </p:spPr>
        <p:txBody>
          <a:bodyPr lIns="91425" tIns="91425" rIns="91425" bIns="91425" anchor="t" anchorCtr="0"/>
          <a:lstStyle>
            <a:lvl1pPr marL="0" marR="0" lvl="0" indent="0" algn="l" rtl="0">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4" name="Shape 34"/>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solidFill>
                <a:srgbClr val="000000"/>
              </a:solidFill>
            </a:endParaRPr>
          </a:p>
        </p:txBody>
      </p:sp>
      <p:sp>
        <p:nvSpPr>
          <p:cNvPr id="35" name="Shape 35"/>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36" name="Shape 36"/>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1200">
                <a:solidFill>
                  <a:srgbClr val="888888"/>
                </a:solidFill>
                <a:latin typeface="Calibri"/>
                <a:ea typeface="Calibri"/>
                <a:cs typeface="Calibri"/>
                <a:sym typeface="Calibri"/>
              </a:rPr>
              <a:pPr algn="r">
                <a:buSzPct val="25000"/>
              </a:pPr>
              <a:t>‹#›</a:t>
            </a:fld>
            <a:endParaRPr lang="en-US" sz="12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16755296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37"/>
        <p:cNvGrpSpPr/>
        <p:nvPr/>
      </p:nvGrpSpPr>
      <p:grpSpPr>
        <a:xfrm>
          <a:off x="0" y="0"/>
          <a:ext cx="0" cy="0"/>
          <a:chOff x="0" y="0"/>
          <a:chExt cx="0" cy="0"/>
        </a:xfrm>
      </p:grpSpPr>
      <p:sp>
        <p:nvSpPr>
          <p:cNvPr id="38" name="Shape 38"/>
          <p:cNvSpPr txBox="1">
            <a:spLocks noGrp="1"/>
          </p:cNvSpPr>
          <p:nvPr>
            <p:ph type="title"/>
          </p:nvPr>
        </p:nvSpPr>
        <p:spPr>
          <a:xfrm>
            <a:off x="720089" y="2362200"/>
            <a:ext cx="7772400" cy="1362075"/>
          </a:xfrm>
          <a:prstGeom prst="rect">
            <a:avLst/>
          </a:prstGeom>
          <a:solidFill>
            <a:srgbClr val="FFFF99"/>
          </a:solidFill>
          <a:ln>
            <a:noFill/>
          </a:ln>
        </p:spPr>
        <p:txBody>
          <a:bodyPr lIns="91425" tIns="91425" rIns="91425" bIns="91425" anchor="t" anchorCtr="0"/>
          <a:lstStyle>
            <a:lvl1pPr marL="0" marR="0" lvl="0" indent="0" algn="l" rtl="0">
              <a:spcBef>
                <a:spcPts val="0"/>
              </a:spcBef>
              <a:buClr>
                <a:schemeClr val="dk1"/>
              </a:buClr>
              <a:buFont typeface="Calibri"/>
              <a:buNone/>
              <a:defRPr sz="4000" b="1"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9" name="Shape 39"/>
          <p:cNvSpPr txBox="1">
            <a:spLocks noGrp="1"/>
          </p:cNvSpPr>
          <p:nvPr>
            <p:ph type="body" idx="1"/>
          </p:nvPr>
        </p:nvSpPr>
        <p:spPr>
          <a:xfrm>
            <a:off x="722312" y="3744912"/>
            <a:ext cx="7772400" cy="1500187"/>
          </a:xfrm>
          <a:prstGeom prst="rect">
            <a:avLst/>
          </a:prstGeom>
          <a:noFill/>
          <a:ln>
            <a:noFill/>
          </a:ln>
        </p:spPr>
        <p:txBody>
          <a:bodyPr lIns="91425" tIns="91425" rIns="91425" bIns="91425" anchor="b" anchorCtr="0"/>
          <a:lstStyle>
            <a:lvl1pPr marL="0" marR="0" lvl="0" indent="0" algn="l"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1pPr>
            <a:lvl2pPr marL="457200" marR="0" lvl="1" indent="0" algn="l" rtl="0">
              <a:spcBef>
                <a:spcPts val="360"/>
              </a:spcBef>
              <a:buClr>
                <a:srgbClr val="888888"/>
              </a:buClr>
              <a:buFont typeface="Arial"/>
              <a:buNone/>
              <a:defRPr sz="1800" b="0" i="0" u="none" strike="noStrike" cap="none">
                <a:solidFill>
                  <a:srgbClr val="888888"/>
                </a:solidFill>
                <a:latin typeface="Calibri"/>
                <a:ea typeface="Calibri"/>
                <a:cs typeface="Calibri"/>
                <a:sym typeface="Calibri"/>
              </a:defRPr>
            </a:lvl2pPr>
            <a:lvl3pPr marL="914400" marR="0" lvl="2" indent="0" algn="l" rtl="0">
              <a:spcBef>
                <a:spcPts val="320"/>
              </a:spcBef>
              <a:buClr>
                <a:srgbClr val="888888"/>
              </a:buClr>
              <a:buFont typeface="Arial"/>
              <a:buNone/>
              <a:defRPr sz="1600" b="0" i="0" u="none" strike="noStrike" cap="none">
                <a:solidFill>
                  <a:srgbClr val="888888"/>
                </a:solidFill>
                <a:latin typeface="Calibri"/>
                <a:ea typeface="Calibri"/>
                <a:cs typeface="Calibri"/>
                <a:sym typeface="Calibri"/>
              </a:defRPr>
            </a:lvl3pPr>
            <a:lvl4pPr marL="1371600" marR="0" lvl="3" indent="0" algn="l" rtl="0">
              <a:spcBef>
                <a:spcPts val="280"/>
              </a:spcBef>
              <a:buClr>
                <a:srgbClr val="888888"/>
              </a:buClr>
              <a:buFont typeface="Arial"/>
              <a:buNone/>
              <a:defRPr sz="1400" b="0" i="0" u="none" strike="noStrike" cap="none">
                <a:solidFill>
                  <a:srgbClr val="888888"/>
                </a:solidFill>
                <a:latin typeface="Calibri"/>
                <a:ea typeface="Calibri"/>
                <a:cs typeface="Calibri"/>
                <a:sym typeface="Calibri"/>
              </a:defRPr>
            </a:lvl4pPr>
            <a:lvl5pPr marL="1828800" marR="0" lvl="4" indent="0" algn="l" rtl="0">
              <a:spcBef>
                <a:spcPts val="280"/>
              </a:spcBef>
              <a:buClr>
                <a:srgbClr val="888888"/>
              </a:buClr>
              <a:buFont typeface="Arial"/>
              <a:buNone/>
              <a:defRPr sz="1400" b="0" i="0" u="none" strike="noStrike" cap="none">
                <a:solidFill>
                  <a:srgbClr val="888888"/>
                </a:solidFill>
                <a:latin typeface="Calibri"/>
                <a:ea typeface="Calibri"/>
                <a:cs typeface="Calibri"/>
                <a:sym typeface="Calibri"/>
              </a:defRPr>
            </a:lvl5pPr>
            <a:lvl6pPr marL="2286000" marR="0" lvl="5" indent="0" algn="l" rtl="0">
              <a:spcBef>
                <a:spcPts val="280"/>
              </a:spcBef>
              <a:buClr>
                <a:srgbClr val="888888"/>
              </a:buClr>
              <a:buFont typeface="Arial"/>
              <a:buNone/>
              <a:defRPr sz="1400" b="0" i="0" u="none" strike="noStrike" cap="none">
                <a:solidFill>
                  <a:srgbClr val="888888"/>
                </a:solidFill>
                <a:latin typeface="Calibri"/>
                <a:ea typeface="Calibri"/>
                <a:cs typeface="Calibri"/>
                <a:sym typeface="Calibri"/>
              </a:defRPr>
            </a:lvl6pPr>
            <a:lvl7pPr marL="2743200" marR="0" lvl="6" indent="0" algn="l" rtl="0">
              <a:spcBef>
                <a:spcPts val="280"/>
              </a:spcBef>
              <a:buClr>
                <a:srgbClr val="888888"/>
              </a:buClr>
              <a:buFont typeface="Arial"/>
              <a:buNone/>
              <a:defRPr sz="1400" b="0" i="0" u="none" strike="noStrike" cap="none">
                <a:solidFill>
                  <a:srgbClr val="888888"/>
                </a:solidFill>
                <a:latin typeface="Calibri"/>
                <a:ea typeface="Calibri"/>
                <a:cs typeface="Calibri"/>
                <a:sym typeface="Calibri"/>
              </a:defRPr>
            </a:lvl7pPr>
            <a:lvl8pPr marL="3200400" marR="0" lvl="7" indent="0" algn="l" rtl="0">
              <a:spcBef>
                <a:spcPts val="280"/>
              </a:spcBef>
              <a:buClr>
                <a:srgbClr val="888888"/>
              </a:buClr>
              <a:buFont typeface="Arial"/>
              <a:buNone/>
              <a:defRPr sz="1400" b="0" i="0" u="none" strike="noStrike" cap="none">
                <a:solidFill>
                  <a:srgbClr val="888888"/>
                </a:solidFill>
                <a:latin typeface="Calibri"/>
                <a:ea typeface="Calibri"/>
                <a:cs typeface="Calibri"/>
                <a:sym typeface="Calibri"/>
              </a:defRPr>
            </a:lvl8pPr>
            <a:lvl9pPr marL="3657600" marR="0" lvl="8" indent="0" algn="l" rtl="0">
              <a:spcBef>
                <a:spcPts val="280"/>
              </a:spcBef>
              <a:buClr>
                <a:srgbClr val="888888"/>
              </a:buClr>
              <a:buFont typeface="Arial"/>
              <a:buNone/>
              <a:defRPr sz="1400" b="0" i="0" u="none" strike="noStrike" cap="none">
                <a:solidFill>
                  <a:srgbClr val="888888"/>
                </a:solidFill>
                <a:latin typeface="Calibri"/>
                <a:ea typeface="Calibri"/>
                <a:cs typeface="Calibri"/>
                <a:sym typeface="Calibri"/>
              </a:defRPr>
            </a:lvl9pPr>
          </a:lstStyle>
          <a:p>
            <a:endParaRPr/>
          </a:p>
        </p:txBody>
      </p:sp>
      <p:sp>
        <p:nvSpPr>
          <p:cNvPr id="40" name="Shape 40"/>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solidFill>
                <a:srgbClr val="000000"/>
              </a:solidFill>
            </a:endParaRPr>
          </a:p>
        </p:txBody>
      </p:sp>
      <p:sp>
        <p:nvSpPr>
          <p:cNvPr id="41" name="Shape 41"/>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42" name="Shape 42"/>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1200">
                <a:solidFill>
                  <a:srgbClr val="888888"/>
                </a:solidFill>
                <a:latin typeface="Calibri"/>
                <a:ea typeface="Calibri"/>
                <a:cs typeface="Calibri"/>
                <a:sym typeface="Calibri"/>
              </a:rPr>
              <a:pPr algn="r">
                <a:buSzPct val="25000"/>
              </a:pPr>
              <a:t>‹#›</a:t>
            </a:fld>
            <a:endParaRPr lang="en-US" sz="12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162186642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Shape 43"/>
        <p:cNvGrpSpPr/>
        <p:nvPr/>
      </p:nvGrpSpPr>
      <p:grpSpPr>
        <a:xfrm>
          <a:off x="0" y="0"/>
          <a:ext cx="0" cy="0"/>
          <a:chOff x="0" y="0"/>
          <a:chExt cx="0" cy="0"/>
        </a:xfrm>
      </p:grpSpPr>
      <p:sp>
        <p:nvSpPr>
          <p:cNvPr id="44" name="Shape 44"/>
          <p:cNvSpPr txBox="1">
            <a:spLocks noGrp="1"/>
          </p:cNvSpPr>
          <p:nvPr>
            <p:ph type="title"/>
          </p:nvPr>
        </p:nvSpPr>
        <p:spPr>
          <a:xfrm>
            <a:off x="0" y="0"/>
            <a:ext cx="8686800" cy="1143000"/>
          </a:xfrm>
          <a:prstGeom prst="rect">
            <a:avLst/>
          </a:prstGeom>
          <a:noFill/>
          <a:ln>
            <a:noFill/>
          </a:ln>
        </p:spPr>
        <p:txBody>
          <a:bodyPr lIns="91425" tIns="91425" rIns="91425" bIns="91425" anchor="t" anchorCtr="0"/>
          <a:lstStyle>
            <a:lvl1pPr marL="0" marR="0" lvl="0" indent="0" algn="l" rtl="0">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45" name="Shape 45"/>
          <p:cNvSpPr txBox="1">
            <a:spLocks noGrp="1"/>
          </p:cNvSpPr>
          <p:nvPr>
            <p:ph type="body" idx="1"/>
          </p:nvPr>
        </p:nvSpPr>
        <p:spPr>
          <a:xfrm>
            <a:off x="457200" y="1600200"/>
            <a:ext cx="4038599" cy="4525963"/>
          </a:xfrm>
          <a:prstGeom prst="rect">
            <a:avLst/>
          </a:prstGeom>
          <a:noFill/>
          <a:ln>
            <a:noFill/>
          </a:ln>
        </p:spPr>
        <p:txBody>
          <a:bodyPr lIns="91425" tIns="91425" rIns="91425" bIns="91425" anchor="t" anchorCtr="0"/>
          <a:lstStyle>
            <a:lvl1pPr marL="342900" marR="0" lvl="0" indent="-165100" algn="l" rtl="0">
              <a:spcBef>
                <a:spcPts val="56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1pPr>
            <a:lvl2pPr marL="742950" marR="0" lvl="1" indent="-13335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2pPr>
            <a:lvl3pPr marL="1143000" marR="0" lvl="2"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0200" marR="0" lvl="3"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6" name="Shape 46"/>
          <p:cNvSpPr txBox="1">
            <a:spLocks noGrp="1"/>
          </p:cNvSpPr>
          <p:nvPr>
            <p:ph type="body" idx="2"/>
          </p:nvPr>
        </p:nvSpPr>
        <p:spPr>
          <a:xfrm>
            <a:off x="4648200" y="1600200"/>
            <a:ext cx="4038599" cy="4525963"/>
          </a:xfrm>
          <a:prstGeom prst="rect">
            <a:avLst/>
          </a:prstGeom>
          <a:noFill/>
          <a:ln>
            <a:noFill/>
          </a:ln>
        </p:spPr>
        <p:txBody>
          <a:bodyPr lIns="91425" tIns="91425" rIns="91425" bIns="91425" anchor="t" anchorCtr="0"/>
          <a:lstStyle>
            <a:lvl1pPr marL="342900" marR="0" lvl="0" indent="-165100" algn="l" rtl="0">
              <a:spcBef>
                <a:spcPts val="56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1pPr>
            <a:lvl2pPr marL="742950" marR="0" lvl="1" indent="-13335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2pPr>
            <a:lvl3pPr marL="1143000" marR="0" lvl="2"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0200" marR="0" lvl="3"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7" name="Shape 47"/>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solidFill>
                <a:srgbClr val="000000"/>
              </a:solidFill>
            </a:endParaRPr>
          </a:p>
        </p:txBody>
      </p:sp>
      <p:sp>
        <p:nvSpPr>
          <p:cNvPr id="48" name="Shape 48"/>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49" name="Shape 49"/>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1200">
                <a:solidFill>
                  <a:srgbClr val="888888"/>
                </a:solidFill>
                <a:latin typeface="Calibri"/>
                <a:ea typeface="Calibri"/>
                <a:cs typeface="Calibri"/>
                <a:sym typeface="Calibri"/>
              </a:rPr>
              <a:pPr algn="r">
                <a:buSzPct val="25000"/>
              </a:pPr>
              <a:t>‹#›</a:t>
            </a:fld>
            <a:endParaRPr lang="en-US" sz="12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4470296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69"/>
        <p:cNvGrpSpPr/>
        <p:nvPr/>
      </p:nvGrpSpPr>
      <p:grpSpPr>
        <a:xfrm>
          <a:off x="0" y="0"/>
          <a:ext cx="0" cy="0"/>
          <a:chOff x="0" y="0"/>
          <a:chExt cx="0" cy="0"/>
        </a:xfrm>
      </p:grpSpPr>
      <p:sp>
        <p:nvSpPr>
          <p:cNvPr id="70" name="Shape 70"/>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71" name="Shape 71"/>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72" name="Shape 72"/>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 sz="1200" b="0" i="0" u="none" strike="noStrike" cap="none">
                <a:solidFill>
                  <a:srgbClr val="888888"/>
                </a:solidFill>
                <a:latin typeface="Calibri"/>
                <a:ea typeface="Calibri"/>
                <a:cs typeface="Calibri"/>
                <a:sym typeface="Calibri"/>
              </a:rPr>
              <a:t>‹#›</a:t>
            </a:fld>
            <a:endParaRPr lang="en"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Shape 50"/>
        <p:cNvGrpSpPr/>
        <p:nvPr/>
      </p:nvGrpSpPr>
      <p:grpSpPr>
        <a:xfrm>
          <a:off x="0" y="0"/>
          <a:ext cx="0" cy="0"/>
          <a:chOff x="0" y="0"/>
          <a:chExt cx="0" cy="0"/>
        </a:xfrm>
      </p:grpSpPr>
      <p:sp>
        <p:nvSpPr>
          <p:cNvPr id="51" name="Shape 51"/>
          <p:cNvSpPr txBox="1">
            <a:spLocks noGrp="1"/>
          </p:cNvSpPr>
          <p:nvPr>
            <p:ph type="title"/>
          </p:nvPr>
        </p:nvSpPr>
        <p:spPr>
          <a:xfrm>
            <a:off x="0" y="0"/>
            <a:ext cx="8686800" cy="1143000"/>
          </a:xfrm>
          <a:prstGeom prst="rect">
            <a:avLst/>
          </a:prstGeom>
          <a:noFill/>
          <a:ln>
            <a:noFill/>
          </a:ln>
        </p:spPr>
        <p:txBody>
          <a:bodyPr lIns="91425" tIns="91425" rIns="91425" bIns="91425" anchor="t" anchorCtr="0"/>
          <a:lstStyle>
            <a:lvl1pPr marL="0" marR="0" lvl="0" indent="0" algn="l" rtl="0">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52" name="Shape 52"/>
          <p:cNvSpPr txBox="1">
            <a:spLocks noGrp="1"/>
          </p:cNvSpPr>
          <p:nvPr>
            <p:ph type="body" idx="1"/>
          </p:nvPr>
        </p:nvSpPr>
        <p:spPr>
          <a:xfrm>
            <a:off x="457200" y="1535112"/>
            <a:ext cx="4040187" cy="639762"/>
          </a:xfrm>
          <a:prstGeom prst="rect">
            <a:avLst/>
          </a:prstGeom>
          <a:noFill/>
          <a:ln>
            <a:noFill/>
          </a:ln>
        </p:spPr>
        <p:txBody>
          <a:bodyPr lIns="91425" tIns="91425" rIns="91425" bIns="91425" anchor="b" anchorCtr="0"/>
          <a:lstStyle>
            <a:lvl1pPr marL="0" marR="0" lvl="0" indent="0" algn="l" rtl="0">
              <a:spcBef>
                <a:spcPts val="480"/>
              </a:spcBef>
              <a:buClr>
                <a:schemeClr val="dk1"/>
              </a:buClr>
              <a:buFont typeface="Arial"/>
              <a:buNone/>
              <a:defRPr sz="2400" b="1" i="0" u="none" strike="noStrike" cap="none">
                <a:solidFill>
                  <a:schemeClr val="dk1"/>
                </a:solidFill>
                <a:latin typeface="Calibri"/>
                <a:ea typeface="Calibri"/>
                <a:cs typeface="Calibri"/>
                <a:sym typeface="Calibri"/>
              </a:defRPr>
            </a:lvl1pPr>
            <a:lvl2pPr marL="457200" marR="0" lvl="1" indent="0" algn="l" rtl="0">
              <a:spcBef>
                <a:spcPts val="400"/>
              </a:spcBef>
              <a:buClr>
                <a:schemeClr val="dk1"/>
              </a:buClr>
              <a:buFont typeface="Arial"/>
              <a:buNone/>
              <a:defRPr sz="2000" b="1" i="0" u="none" strike="noStrike" cap="none">
                <a:solidFill>
                  <a:schemeClr val="dk1"/>
                </a:solidFill>
                <a:latin typeface="Calibri"/>
                <a:ea typeface="Calibri"/>
                <a:cs typeface="Calibri"/>
                <a:sym typeface="Calibri"/>
              </a:defRPr>
            </a:lvl2pPr>
            <a:lvl3pPr marL="914400" marR="0" lvl="2" indent="0" algn="l" rtl="0">
              <a:spcBef>
                <a:spcPts val="360"/>
              </a:spcBef>
              <a:buClr>
                <a:schemeClr val="dk1"/>
              </a:buClr>
              <a:buFont typeface="Arial"/>
              <a:buNone/>
              <a:defRPr sz="1800" b="1" i="0" u="none" strike="noStrike" cap="none">
                <a:solidFill>
                  <a:schemeClr val="dk1"/>
                </a:solidFill>
                <a:latin typeface="Calibri"/>
                <a:ea typeface="Calibri"/>
                <a:cs typeface="Calibri"/>
                <a:sym typeface="Calibri"/>
              </a:defRPr>
            </a:lvl3pPr>
            <a:lvl4pPr marL="1371600" marR="0" lvl="3"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4pPr>
            <a:lvl5pPr marL="1828800" marR="0" lvl="4"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5pPr>
            <a:lvl6pPr marL="2286000" marR="0" lvl="5"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6pPr>
            <a:lvl7pPr marL="2743200" marR="0" lvl="6"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7pPr>
            <a:lvl8pPr marL="3200400" marR="0" lvl="7"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8pPr>
            <a:lvl9pPr marL="3657600" marR="0" lvl="8"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53" name="Shape 53"/>
          <p:cNvSpPr txBox="1">
            <a:spLocks noGrp="1"/>
          </p:cNvSpPr>
          <p:nvPr>
            <p:ph type="body" idx="2"/>
          </p:nvPr>
        </p:nvSpPr>
        <p:spPr>
          <a:xfrm>
            <a:off x="457200" y="2174875"/>
            <a:ext cx="4040187" cy="3951287"/>
          </a:xfrm>
          <a:prstGeom prst="rect">
            <a:avLst/>
          </a:prstGeom>
          <a:noFill/>
          <a:ln>
            <a:noFill/>
          </a:ln>
        </p:spPr>
        <p:txBody>
          <a:bodyPr lIns="91425" tIns="91425" rIns="91425" bIns="91425" anchor="t" anchorCtr="0"/>
          <a:lstStyle>
            <a:lvl1pPr marL="342900" marR="0" lvl="0" indent="-19050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1pPr>
            <a:lvl2pPr marL="742950" marR="0" lvl="1" indent="-15875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2pPr>
            <a:lvl3pPr marL="1143000" marR="0" lvl="2"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3pPr>
            <a:lvl4pPr marL="1600200" marR="0" lvl="3"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4pPr>
            <a:lvl5pPr marL="2057400" marR="0" lvl="4"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5pPr>
            <a:lvl6pPr marL="2514600" marR="0" lvl="5"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6pPr>
            <a:lvl7pPr marL="2971800" marR="0" lvl="6"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7pPr>
            <a:lvl8pPr marL="3429000" marR="0" lvl="7"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8pPr>
            <a:lvl9pPr marL="3886200" marR="0" lvl="8"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9pPr>
          </a:lstStyle>
          <a:p>
            <a:endParaRPr/>
          </a:p>
        </p:txBody>
      </p:sp>
      <p:sp>
        <p:nvSpPr>
          <p:cNvPr id="54" name="Shape 54"/>
          <p:cNvSpPr txBox="1">
            <a:spLocks noGrp="1"/>
          </p:cNvSpPr>
          <p:nvPr>
            <p:ph type="body" idx="3"/>
          </p:nvPr>
        </p:nvSpPr>
        <p:spPr>
          <a:xfrm>
            <a:off x="4645025" y="1535112"/>
            <a:ext cx="4041774" cy="639762"/>
          </a:xfrm>
          <a:prstGeom prst="rect">
            <a:avLst/>
          </a:prstGeom>
          <a:noFill/>
          <a:ln>
            <a:noFill/>
          </a:ln>
        </p:spPr>
        <p:txBody>
          <a:bodyPr lIns="91425" tIns="91425" rIns="91425" bIns="91425" anchor="b" anchorCtr="0"/>
          <a:lstStyle>
            <a:lvl1pPr marL="0" marR="0" lvl="0" indent="0" algn="l" rtl="0">
              <a:spcBef>
                <a:spcPts val="480"/>
              </a:spcBef>
              <a:buClr>
                <a:schemeClr val="dk1"/>
              </a:buClr>
              <a:buFont typeface="Arial"/>
              <a:buNone/>
              <a:defRPr sz="2400" b="1" i="0" u="none" strike="noStrike" cap="none">
                <a:solidFill>
                  <a:schemeClr val="dk1"/>
                </a:solidFill>
                <a:latin typeface="Calibri"/>
                <a:ea typeface="Calibri"/>
                <a:cs typeface="Calibri"/>
                <a:sym typeface="Calibri"/>
              </a:defRPr>
            </a:lvl1pPr>
            <a:lvl2pPr marL="457200" marR="0" lvl="1" indent="0" algn="l" rtl="0">
              <a:spcBef>
                <a:spcPts val="400"/>
              </a:spcBef>
              <a:buClr>
                <a:schemeClr val="dk1"/>
              </a:buClr>
              <a:buFont typeface="Arial"/>
              <a:buNone/>
              <a:defRPr sz="2000" b="1" i="0" u="none" strike="noStrike" cap="none">
                <a:solidFill>
                  <a:schemeClr val="dk1"/>
                </a:solidFill>
                <a:latin typeface="Calibri"/>
                <a:ea typeface="Calibri"/>
                <a:cs typeface="Calibri"/>
                <a:sym typeface="Calibri"/>
              </a:defRPr>
            </a:lvl2pPr>
            <a:lvl3pPr marL="914400" marR="0" lvl="2" indent="0" algn="l" rtl="0">
              <a:spcBef>
                <a:spcPts val="360"/>
              </a:spcBef>
              <a:buClr>
                <a:schemeClr val="dk1"/>
              </a:buClr>
              <a:buFont typeface="Arial"/>
              <a:buNone/>
              <a:defRPr sz="1800" b="1" i="0" u="none" strike="noStrike" cap="none">
                <a:solidFill>
                  <a:schemeClr val="dk1"/>
                </a:solidFill>
                <a:latin typeface="Calibri"/>
                <a:ea typeface="Calibri"/>
                <a:cs typeface="Calibri"/>
                <a:sym typeface="Calibri"/>
              </a:defRPr>
            </a:lvl3pPr>
            <a:lvl4pPr marL="1371600" marR="0" lvl="3"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4pPr>
            <a:lvl5pPr marL="1828800" marR="0" lvl="4"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5pPr>
            <a:lvl6pPr marL="2286000" marR="0" lvl="5"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6pPr>
            <a:lvl7pPr marL="2743200" marR="0" lvl="6"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7pPr>
            <a:lvl8pPr marL="3200400" marR="0" lvl="7"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8pPr>
            <a:lvl9pPr marL="3657600" marR="0" lvl="8"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55" name="Shape 55"/>
          <p:cNvSpPr txBox="1">
            <a:spLocks noGrp="1"/>
          </p:cNvSpPr>
          <p:nvPr>
            <p:ph type="body" idx="4"/>
          </p:nvPr>
        </p:nvSpPr>
        <p:spPr>
          <a:xfrm>
            <a:off x="4645025" y="2174875"/>
            <a:ext cx="4041774" cy="3951287"/>
          </a:xfrm>
          <a:prstGeom prst="rect">
            <a:avLst/>
          </a:prstGeom>
          <a:noFill/>
          <a:ln>
            <a:noFill/>
          </a:ln>
        </p:spPr>
        <p:txBody>
          <a:bodyPr lIns="91425" tIns="91425" rIns="91425" bIns="91425" anchor="t" anchorCtr="0"/>
          <a:lstStyle>
            <a:lvl1pPr marL="342900" marR="0" lvl="0" indent="-19050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1pPr>
            <a:lvl2pPr marL="742950" marR="0" lvl="1" indent="-15875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2pPr>
            <a:lvl3pPr marL="1143000" marR="0" lvl="2"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3pPr>
            <a:lvl4pPr marL="1600200" marR="0" lvl="3"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4pPr>
            <a:lvl5pPr marL="2057400" marR="0" lvl="4"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5pPr>
            <a:lvl6pPr marL="2514600" marR="0" lvl="5"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6pPr>
            <a:lvl7pPr marL="2971800" marR="0" lvl="6"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7pPr>
            <a:lvl8pPr marL="3429000" marR="0" lvl="7"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8pPr>
            <a:lvl9pPr marL="3886200" marR="0" lvl="8"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9pPr>
          </a:lstStyle>
          <a:p>
            <a:endParaRPr/>
          </a:p>
        </p:txBody>
      </p:sp>
      <p:sp>
        <p:nvSpPr>
          <p:cNvPr id="56" name="Shape 56"/>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solidFill>
                <a:srgbClr val="000000"/>
              </a:solidFill>
            </a:endParaRPr>
          </a:p>
        </p:txBody>
      </p:sp>
      <p:sp>
        <p:nvSpPr>
          <p:cNvPr id="57" name="Shape 57"/>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58" name="Shape 58"/>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1200">
                <a:solidFill>
                  <a:srgbClr val="888888"/>
                </a:solidFill>
                <a:latin typeface="Calibri"/>
                <a:ea typeface="Calibri"/>
                <a:cs typeface="Calibri"/>
                <a:sym typeface="Calibri"/>
              </a:rPr>
              <a:pPr algn="r">
                <a:buSzPct val="25000"/>
              </a:pPr>
              <a:t>‹#›</a:t>
            </a:fld>
            <a:endParaRPr lang="en-US" sz="12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169321154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Shape 59"/>
        <p:cNvGrpSpPr/>
        <p:nvPr/>
      </p:nvGrpSpPr>
      <p:grpSpPr>
        <a:xfrm>
          <a:off x="0" y="0"/>
          <a:ext cx="0" cy="0"/>
          <a:chOff x="0" y="0"/>
          <a:chExt cx="0" cy="0"/>
        </a:xfrm>
      </p:grpSpPr>
      <p:sp>
        <p:nvSpPr>
          <p:cNvPr id="60" name="Shape 60"/>
          <p:cNvSpPr txBox="1">
            <a:spLocks noGrp="1"/>
          </p:cNvSpPr>
          <p:nvPr>
            <p:ph type="title"/>
          </p:nvPr>
        </p:nvSpPr>
        <p:spPr>
          <a:xfrm>
            <a:off x="457200" y="273050"/>
            <a:ext cx="3008313" cy="1162049"/>
          </a:xfrm>
          <a:prstGeom prst="rect">
            <a:avLst/>
          </a:prstGeom>
          <a:noFill/>
          <a:ln>
            <a:noFill/>
          </a:ln>
        </p:spPr>
        <p:txBody>
          <a:bodyPr lIns="91425" tIns="91425" rIns="91425" bIns="91425" anchor="b" anchorCtr="0"/>
          <a:lstStyle>
            <a:lvl1pPr marL="0" marR="0" lvl="0" indent="0" algn="l" rtl="0">
              <a:spcBef>
                <a:spcPts val="0"/>
              </a:spcBef>
              <a:buClr>
                <a:schemeClr val="dk1"/>
              </a:buClr>
              <a:buFont typeface="Calibri"/>
              <a:buNone/>
              <a:defRPr sz="2000" b="1"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61" name="Shape 61"/>
          <p:cNvSpPr txBox="1">
            <a:spLocks noGrp="1"/>
          </p:cNvSpPr>
          <p:nvPr>
            <p:ph type="body" idx="1"/>
          </p:nvPr>
        </p:nvSpPr>
        <p:spPr>
          <a:xfrm>
            <a:off x="3575050" y="273050"/>
            <a:ext cx="5111750" cy="5853112"/>
          </a:xfrm>
          <a:prstGeom prst="rect">
            <a:avLst/>
          </a:prstGeom>
          <a:noFill/>
          <a:ln>
            <a:noFill/>
          </a:ln>
        </p:spPr>
        <p:txBody>
          <a:bodyPr lIns="91425" tIns="91425" rIns="91425" bIns="91425" anchor="t" anchorCtr="0"/>
          <a:lstStyle>
            <a:lvl1pPr marL="342900" marR="0" lvl="0" indent="-139700" algn="l" rtl="0">
              <a:spcBef>
                <a:spcPts val="640"/>
              </a:spcBef>
              <a:buClr>
                <a:schemeClr val="dk1"/>
              </a:buClr>
              <a:buSzPct val="100000"/>
              <a:buFont typeface="Arial"/>
              <a:buChar char="•"/>
              <a:defRPr sz="3200" b="0" i="0" u="none" strike="noStrike" cap="none">
                <a:solidFill>
                  <a:schemeClr val="dk1"/>
                </a:solidFill>
                <a:latin typeface="Calibri"/>
                <a:ea typeface="Calibri"/>
                <a:cs typeface="Calibri"/>
                <a:sym typeface="Calibri"/>
              </a:defRPr>
            </a:lvl1pPr>
            <a:lvl2pPr marL="742950" marR="0" lvl="1" indent="-107950" algn="l" rtl="0">
              <a:spcBef>
                <a:spcPts val="56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2pPr>
            <a:lvl3pPr marL="1143000" marR="0" lvl="2" indent="-7620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62" name="Shape 62"/>
          <p:cNvSpPr txBox="1">
            <a:spLocks noGrp="1"/>
          </p:cNvSpPr>
          <p:nvPr>
            <p:ph type="body" idx="2"/>
          </p:nvPr>
        </p:nvSpPr>
        <p:spPr>
          <a:xfrm>
            <a:off x="457200" y="1435100"/>
            <a:ext cx="3008313" cy="4691063"/>
          </a:xfrm>
          <a:prstGeom prst="rect">
            <a:avLst/>
          </a:prstGeom>
          <a:noFill/>
          <a:ln>
            <a:noFill/>
          </a:ln>
        </p:spPr>
        <p:txBody>
          <a:bodyPr lIns="91425" tIns="91425" rIns="91425" bIns="91425" anchor="t" anchorCtr="0"/>
          <a:lstStyle>
            <a:lvl1pPr marL="0" marR="0" lvl="0" indent="0" algn="l" rtl="0">
              <a:spcBef>
                <a:spcPts val="280"/>
              </a:spcBef>
              <a:buClr>
                <a:schemeClr val="dk1"/>
              </a:buClr>
              <a:buFont typeface="Arial"/>
              <a:buNone/>
              <a:defRPr sz="1400" b="0" i="0" u="none" strike="noStrike" cap="none">
                <a:solidFill>
                  <a:schemeClr val="dk1"/>
                </a:solidFill>
                <a:latin typeface="Calibri"/>
                <a:ea typeface="Calibri"/>
                <a:cs typeface="Calibri"/>
                <a:sym typeface="Calibri"/>
              </a:defRPr>
            </a:lvl1pPr>
            <a:lvl2pPr marL="457200" marR="0" lvl="1" indent="0" algn="l" rtl="0">
              <a:spcBef>
                <a:spcPts val="240"/>
              </a:spcBef>
              <a:buClr>
                <a:schemeClr val="dk1"/>
              </a:buClr>
              <a:buFont typeface="Arial"/>
              <a:buNone/>
              <a:defRPr sz="1200" b="0" i="0" u="none" strike="noStrike" cap="none">
                <a:solidFill>
                  <a:schemeClr val="dk1"/>
                </a:solidFill>
                <a:latin typeface="Calibri"/>
                <a:ea typeface="Calibri"/>
                <a:cs typeface="Calibri"/>
                <a:sym typeface="Calibri"/>
              </a:defRPr>
            </a:lvl2pPr>
            <a:lvl3pPr marL="914400" marR="0" lvl="2" indent="0" algn="l" rtl="0">
              <a:spcBef>
                <a:spcPts val="200"/>
              </a:spcBef>
              <a:buClr>
                <a:schemeClr val="dk1"/>
              </a:buClr>
              <a:buFont typeface="Arial"/>
              <a:buNone/>
              <a:defRPr sz="1000" b="0" i="0" u="none" strike="noStrike" cap="none">
                <a:solidFill>
                  <a:schemeClr val="dk1"/>
                </a:solidFill>
                <a:latin typeface="Calibri"/>
                <a:ea typeface="Calibri"/>
                <a:cs typeface="Calibri"/>
                <a:sym typeface="Calibri"/>
              </a:defRPr>
            </a:lvl3pPr>
            <a:lvl4pPr marL="1371600" marR="0" lvl="3"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4pPr>
            <a:lvl5pPr marL="1828800" marR="0" lvl="4"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5pPr>
            <a:lvl6pPr marL="2286000" marR="0" lvl="5"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6pPr>
            <a:lvl7pPr marL="2743200" marR="0" lvl="6"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7pPr>
            <a:lvl8pPr marL="3200400" marR="0" lvl="7"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8pPr>
            <a:lvl9pPr marL="3657600" marR="0" lvl="8"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9pPr>
          </a:lstStyle>
          <a:p>
            <a:endParaRPr/>
          </a:p>
        </p:txBody>
      </p:sp>
      <p:sp>
        <p:nvSpPr>
          <p:cNvPr id="63" name="Shape 63"/>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solidFill>
                <a:srgbClr val="000000"/>
              </a:solidFill>
            </a:endParaRPr>
          </a:p>
        </p:txBody>
      </p:sp>
      <p:sp>
        <p:nvSpPr>
          <p:cNvPr id="64" name="Shape 64"/>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65" name="Shape 65"/>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1200">
                <a:solidFill>
                  <a:srgbClr val="888888"/>
                </a:solidFill>
                <a:latin typeface="Calibri"/>
                <a:ea typeface="Calibri"/>
                <a:cs typeface="Calibri"/>
                <a:sym typeface="Calibri"/>
              </a:rPr>
              <a:pPr algn="r">
                <a:buSzPct val="25000"/>
              </a:pPr>
              <a:t>‹#›</a:t>
            </a:fld>
            <a:endParaRPr lang="en-US" sz="12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161243545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Shape 66"/>
        <p:cNvGrpSpPr/>
        <p:nvPr/>
      </p:nvGrpSpPr>
      <p:grpSpPr>
        <a:xfrm>
          <a:off x="0" y="0"/>
          <a:ext cx="0" cy="0"/>
          <a:chOff x="0" y="0"/>
          <a:chExt cx="0" cy="0"/>
        </a:xfrm>
      </p:grpSpPr>
      <p:sp>
        <p:nvSpPr>
          <p:cNvPr id="67" name="Shape 67"/>
          <p:cNvSpPr txBox="1">
            <a:spLocks noGrp="1"/>
          </p:cNvSpPr>
          <p:nvPr>
            <p:ph type="title"/>
          </p:nvPr>
        </p:nvSpPr>
        <p:spPr>
          <a:xfrm>
            <a:off x="1792288" y="4800600"/>
            <a:ext cx="5486399" cy="566737"/>
          </a:xfrm>
          <a:prstGeom prst="rect">
            <a:avLst/>
          </a:prstGeom>
          <a:noFill/>
          <a:ln>
            <a:noFill/>
          </a:ln>
        </p:spPr>
        <p:txBody>
          <a:bodyPr lIns="91425" tIns="91425" rIns="91425" bIns="91425" anchor="b" anchorCtr="0"/>
          <a:lstStyle>
            <a:lvl1pPr marL="0" marR="0" lvl="0" indent="0" algn="l" rtl="0">
              <a:spcBef>
                <a:spcPts val="0"/>
              </a:spcBef>
              <a:buClr>
                <a:schemeClr val="dk1"/>
              </a:buClr>
              <a:buFont typeface="Calibri"/>
              <a:buNone/>
              <a:defRPr sz="2000" b="1"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68" name="Shape 68"/>
          <p:cNvSpPr>
            <a:spLocks noGrp="1"/>
          </p:cNvSpPr>
          <p:nvPr>
            <p:ph type="pic" idx="2"/>
          </p:nvPr>
        </p:nvSpPr>
        <p:spPr>
          <a:xfrm>
            <a:off x="1792288" y="612775"/>
            <a:ext cx="5486399" cy="4114800"/>
          </a:xfrm>
          <a:prstGeom prst="rect">
            <a:avLst/>
          </a:prstGeom>
          <a:noFill/>
          <a:ln>
            <a:noFill/>
          </a:ln>
        </p:spPr>
        <p:txBody>
          <a:bodyPr lIns="91425" tIns="91425" rIns="91425" bIns="91425" anchor="t" anchorCtr="0"/>
          <a:lstStyle>
            <a:lvl1pPr marL="0" marR="0" lvl="0" indent="0" algn="l" rtl="0">
              <a:spcBef>
                <a:spcPts val="640"/>
              </a:spcBef>
              <a:buClr>
                <a:schemeClr val="dk1"/>
              </a:buClr>
              <a:buFont typeface="Arial"/>
              <a:buNone/>
              <a:defRPr sz="3200" b="0" i="0" u="none" strike="noStrike" cap="none">
                <a:solidFill>
                  <a:schemeClr val="dk1"/>
                </a:solidFill>
                <a:latin typeface="Calibri"/>
                <a:ea typeface="Calibri"/>
                <a:cs typeface="Calibri"/>
                <a:sym typeface="Calibri"/>
              </a:defRPr>
            </a:lvl1pPr>
            <a:lvl2pPr marL="457200" marR="0" lvl="1" indent="0" algn="l" rtl="0">
              <a:spcBef>
                <a:spcPts val="560"/>
              </a:spcBef>
              <a:buClr>
                <a:schemeClr val="dk1"/>
              </a:buClr>
              <a:buFont typeface="Arial"/>
              <a:buNone/>
              <a:defRPr sz="2800" b="0" i="0" u="none" strike="noStrike" cap="none">
                <a:solidFill>
                  <a:schemeClr val="dk1"/>
                </a:solidFill>
                <a:latin typeface="Calibri"/>
                <a:ea typeface="Calibri"/>
                <a:cs typeface="Calibri"/>
                <a:sym typeface="Calibri"/>
              </a:defRPr>
            </a:lvl2pPr>
            <a:lvl3pPr marL="914400" marR="0" lvl="2" indent="0" algn="l" rtl="0">
              <a:spcBef>
                <a:spcPts val="480"/>
              </a:spcBef>
              <a:buClr>
                <a:schemeClr val="dk1"/>
              </a:buClr>
              <a:buFont typeface="Arial"/>
              <a:buNone/>
              <a:defRPr sz="2400" b="0" i="0" u="none" strike="noStrike" cap="none">
                <a:solidFill>
                  <a:schemeClr val="dk1"/>
                </a:solidFill>
                <a:latin typeface="Calibri"/>
                <a:ea typeface="Calibri"/>
                <a:cs typeface="Calibri"/>
                <a:sym typeface="Calibri"/>
              </a:defRPr>
            </a:lvl3pPr>
            <a:lvl4pPr marL="1371600" marR="0" lvl="3"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4pPr>
            <a:lvl5pPr marL="1828800" marR="0" lvl="4"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5pPr>
            <a:lvl6pPr marL="2286000" marR="0" lvl="5"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6pPr>
            <a:lvl7pPr marL="2743200" marR="0" lvl="6"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7pPr>
            <a:lvl8pPr marL="3200400" marR="0" lvl="7"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8pPr>
            <a:lvl9pPr marL="3657600" marR="0" lvl="8"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69" name="Shape 69"/>
          <p:cNvSpPr txBox="1">
            <a:spLocks noGrp="1"/>
          </p:cNvSpPr>
          <p:nvPr>
            <p:ph type="body" idx="1"/>
          </p:nvPr>
        </p:nvSpPr>
        <p:spPr>
          <a:xfrm>
            <a:off x="1792288" y="5367337"/>
            <a:ext cx="5486399" cy="804861"/>
          </a:xfrm>
          <a:prstGeom prst="rect">
            <a:avLst/>
          </a:prstGeom>
          <a:noFill/>
          <a:ln>
            <a:noFill/>
          </a:ln>
        </p:spPr>
        <p:txBody>
          <a:bodyPr lIns="91425" tIns="91425" rIns="91425" bIns="91425" anchor="t" anchorCtr="0"/>
          <a:lstStyle>
            <a:lvl1pPr marL="0" marR="0" lvl="0" indent="0" algn="l" rtl="0">
              <a:spcBef>
                <a:spcPts val="280"/>
              </a:spcBef>
              <a:buClr>
                <a:schemeClr val="dk1"/>
              </a:buClr>
              <a:buFont typeface="Arial"/>
              <a:buNone/>
              <a:defRPr sz="1400" b="0" i="0" u="none" strike="noStrike" cap="none">
                <a:solidFill>
                  <a:schemeClr val="dk1"/>
                </a:solidFill>
                <a:latin typeface="Calibri"/>
                <a:ea typeface="Calibri"/>
                <a:cs typeface="Calibri"/>
                <a:sym typeface="Calibri"/>
              </a:defRPr>
            </a:lvl1pPr>
            <a:lvl2pPr marL="457200" marR="0" lvl="1" indent="0" algn="l" rtl="0">
              <a:spcBef>
                <a:spcPts val="240"/>
              </a:spcBef>
              <a:buClr>
                <a:schemeClr val="dk1"/>
              </a:buClr>
              <a:buFont typeface="Arial"/>
              <a:buNone/>
              <a:defRPr sz="1200" b="0" i="0" u="none" strike="noStrike" cap="none">
                <a:solidFill>
                  <a:schemeClr val="dk1"/>
                </a:solidFill>
                <a:latin typeface="Calibri"/>
                <a:ea typeface="Calibri"/>
                <a:cs typeface="Calibri"/>
                <a:sym typeface="Calibri"/>
              </a:defRPr>
            </a:lvl2pPr>
            <a:lvl3pPr marL="914400" marR="0" lvl="2" indent="0" algn="l" rtl="0">
              <a:spcBef>
                <a:spcPts val="200"/>
              </a:spcBef>
              <a:buClr>
                <a:schemeClr val="dk1"/>
              </a:buClr>
              <a:buFont typeface="Arial"/>
              <a:buNone/>
              <a:defRPr sz="1000" b="0" i="0" u="none" strike="noStrike" cap="none">
                <a:solidFill>
                  <a:schemeClr val="dk1"/>
                </a:solidFill>
                <a:latin typeface="Calibri"/>
                <a:ea typeface="Calibri"/>
                <a:cs typeface="Calibri"/>
                <a:sym typeface="Calibri"/>
              </a:defRPr>
            </a:lvl3pPr>
            <a:lvl4pPr marL="1371600" marR="0" lvl="3"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4pPr>
            <a:lvl5pPr marL="1828800" marR="0" lvl="4"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5pPr>
            <a:lvl6pPr marL="2286000" marR="0" lvl="5"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6pPr>
            <a:lvl7pPr marL="2743200" marR="0" lvl="6"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7pPr>
            <a:lvl8pPr marL="3200400" marR="0" lvl="7"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8pPr>
            <a:lvl9pPr marL="3657600" marR="0" lvl="8"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9pPr>
          </a:lstStyle>
          <a:p>
            <a:endParaRPr/>
          </a:p>
        </p:txBody>
      </p:sp>
      <p:sp>
        <p:nvSpPr>
          <p:cNvPr id="70" name="Shape 70"/>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solidFill>
                <a:srgbClr val="000000"/>
              </a:solidFill>
            </a:endParaRPr>
          </a:p>
        </p:txBody>
      </p:sp>
      <p:sp>
        <p:nvSpPr>
          <p:cNvPr id="71" name="Shape 71"/>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72" name="Shape 72"/>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1200">
                <a:solidFill>
                  <a:srgbClr val="888888"/>
                </a:solidFill>
                <a:latin typeface="Calibri"/>
                <a:ea typeface="Calibri"/>
                <a:cs typeface="Calibri"/>
                <a:sym typeface="Calibri"/>
              </a:rPr>
              <a:pPr algn="r">
                <a:buSzPct val="25000"/>
              </a:pPr>
              <a:t>‹#›</a:t>
            </a:fld>
            <a:endParaRPr lang="en-US" sz="12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87157267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cSld name="Title and Vertical Text">
    <p:spTree>
      <p:nvGrpSpPr>
        <p:cNvPr id="1" name="Shape 73"/>
        <p:cNvGrpSpPr/>
        <p:nvPr/>
      </p:nvGrpSpPr>
      <p:grpSpPr>
        <a:xfrm>
          <a:off x="0" y="0"/>
          <a:ext cx="0" cy="0"/>
          <a:chOff x="0" y="0"/>
          <a:chExt cx="0" cy="0"/>
        </a:xfrm>
      </p:grpSpPr>
      <p:sp>
        <p:nvSpPr>
          <p:cNvPr id="74" name="Shape 74"/>
          <p:cNvSpPr txBox="1">
            <a:spLocks noGrp="1"/>
          </p:cNvSpPr>
          <p:nvPr>
            <p:ph type="title"/>
          </p:nvPr>
        </p:nvSpPr>
        <p:spPr>
          <a:xfrm>
            <a:off x="0" y="0"/>
            <a:ext cx="8686800" cy="1143000"/>
          </a:xfrm>
          <a:prstGeom prst="rect">
            <a:avLst/>
          </a:prstGeom>
          <a:noFill/>
          <a:ln>
            <a:noFill/>
          </a:ln>
        </p:spPr>
        <p:txBody>
          <a:bodyPr lIns="91425" tIns="91425" rIns="91425" bIns="91425" anchor="t" anchorCtr="0"/>
          <a:lstStyle>
            <a:lvl1pPr marL="0" marR="0" lvl="0" indent="0" algn="l" rtl="0">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75" name="Shape 75"/>
          <p:cNvSpPr txBox="1">
            <a:spLocks noGrp="1"/>
          </p:cNvSpPr>
          <p:nvPr>
            <p:ph type="body" idx="1"/>
          </p:nvPr>
        </p:nvSpPr>
        <p:spPr>
          <a:xfrm rot="5400000">
            <a:off x="2309018" y="-251618"/>
            <a:ext cx="4525963" cy="8229600"/>
          </a:xfrm>
          <a:prstGeom prst="rect">
            <a:avLst/>
          </a:prstGeom>
          <a:noFill/>
          <a:ln>
            <a:noFill/>
          </a:ln>
        </p:spPr>
        <p:txBody>
          <a:bodyPr lIns="91425" tIns="91425" rIns="91425" bIns="91425" anchor="t" anchorCtr="0"/>
          <a:lstStyle>
            <a:lvl1pPr marL="342900" marR="0" lvl="0" indent="-139700" algn="l" rtl="0">
              <a:spcBef>
                <a:spcPts val="640"/>
              </a:spcBef>
              <a:buClr>
                <a:schemeClr val="dk1"/>
              </a:buClr>
              <a:buSzPct val="100000"/>
              <a:buFont typeface="Arial"/>
              <a:buChar char="•"/>
              <a:defRPr sz="3200" b="0" i="0" u="none" strike="noStrike" cap="none">
                <a:solidFill>
                  <a:schemeClr val="dk1"/>
                </a:solidFill>
                <a:latin typeface="Calibri"/>
                <a:ea typeface="Calibri"/>
                <a:cs typeface="Calibri"/>
                <a:sym typeface="Calibri"/>
              </a:defRPr>
            </a:lvl1pPr>
            <a:lvl2pPr marL="742950" marR="0" lvl="1" indent="-107950" algn="l" rtl="0">
              <a:spcBef>
                <a:spcPts val="56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2pPr>
            <a:lvl3pPr marL="1143000" marR="0" lvl="2" indent="-7620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76" name="Shape 76"/>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solidFill>
                <a:srgbClr val="000000"/>
              </a:solidFill>
            </a:endParaRPr>
          </a:p>
        </p:txBody>
      </p:sp>
      <p:sp>
        <p:nvSpPr>
          <p:cNvPr id="77" name="Shape 77"/>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78" name="Shape 78"/>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1200">
                <a:solidFill>
                  <a:srgbClr val="888888"/>
                </a:solidFill>
                <a:latin typeface="Calibri"/>
                <a:ea typeface="Calibri"/>
                <a:cs typeface="Calibri"/>
                <a:sym typeface="Calibri"/>
              </a:rPr>
              <a:pPr algn="r">
                <a:buSzPct val="25000"/>
              </a:pPr>
              <a:t>‹#›</a:t>
            </a:fld>
            <a:endParaRPr lang="en-US" sz="12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131522015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cSld name="Vertical Title and Text">
    <p:spTree>
      <p:nvGrpSpPr>
        <p:cNvPr id="1" name="Shape 79"/>
        <p:cNvGrpSpPr/>
        <p:nvPr/>
      </p:nvGrpSpPr>
      <p:grpSpPr>
        <a:xfrm>
          <a:off x="0" y="0"/>
          <a:ext cx="0" cy="0"/>
          <a:chOff x="0" y="0"/>
          <a:chExt cx="0" cy="0"/>
        </a:xfrm>
      </p:grpSpPr>
      <p:sp>
        <p:nvSpPr>
          <p:cNvPr id="80" name="Shape 80"/>
          <p:cNvSpPr txBox="1">
            <a:spLocks noGrp="1"/>
          </p:cNvSpPr>
          <p:nvPr>
            <p:ph type="title"/>
          </p:nvPr>
        </p:nvSpPr>
        <p:spPr>
          <a:xfrm rot="5400000">
            <a:off x="4732337" y="2171700"/>
            <a:ext cx="5851525" cy="2057400"/>
          </a:xfrm>
          <a:prstGeom prst="rect">
            <a:avLst/>
          </a:prstGeom>
          <a:noFill/>
          <a:ln>
            <a:noFill/>
          </a:ln>
        </p:spPr>
        <p:txBody>
          <a:bodyPr lIns="91425" tIns="91425" rIns="91425" bIns="91425" anchor="t" anchorCtr="0"/>
          <a:lstStyle>
            <a:lvl1pPr marL="0" marR="0" lvl="0" indent="0" algn="l" rtl="0">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81" name="Shape 81"/>
          <p:cNvSpPr txBox="1">
            <a:spLocks noGrp="1"/>
          </p:cNvSpPr>
          <p:nvPr>
            <p:ph type="body" idx="1"/>
          </p:nvPr>
        </p:nvSpPr>
        <p:spPr>
          <a:xfrm rot="5400000">
            <a:off x="541337" y="190500"/>
            <a:ext cx="5851525" cy="6019799"/>
          </a:xfrm>
          <a:prstGeom prst="rect">
            <a:avLst/>
          </a:prstGeom>
          <a:noFill/>
          <a:ln>
            <a:noFill/>
          </a:ln>
        </p:spPr>
        <p:txBody>
          <a:bodyPr lIns="91425" tIns="91425" rIns="91425" bIns="91425" anchor="t" anchorCtr="0"/>
          <a:lstStyle>
            <a:lvl1pPr marL="342900" marR="0" lvl="0" indent="-139700" algn="l" rtl="0">
              <a:spcBef>
                <a:spcPts val="640"/>
              </a:spcBef>
              <a:buClr>
                <a:schemeClr val="dk1"/>
              </a:buClr>
              <a:buSzPct val="100000"/>
              <a:buFont typeface="Arial"/>
              <a:buChar char="•"/>
              <a:defRPr sz="3200" b="0" i="0" u="none" strike="noStrike" cap="none">
                <a:solidFill>
                  <a:schemeClr val="dk1"/>
                </a:solidFill>
                <a:latin typeface="Calibri"/>
                <a:ea typeface="Calibri"/>
                <a:cs typeface="Calibri"/>
                <a:sym typeface="Calibri"/>
              </a:defRPr>
            </a:lvl1pPr>
            <a:lvl2pPr marL="742950" marR="0" lvl="1" indent="-107950" algn="l" rtl="0">
              <a:spcBef>
                <a:spcPts val="56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2pPr>
            <a:lvl3pPr marL="1143000" marR="0" lvl="2" indent="-7620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2" name="Shape 82"/>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solidFill>
                <a:srgbClr val="000000"/>
              </a:solidFill>
            </a:endParaRPr>
          </a:p>
        </p:txBody>
      </p:sp>
      <p:sp>
        <p:nvSpPr>
          <p:cNvPr id="83" name="Shape 83"/>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84" name="Shape 84"/>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1200">
                <a:solidFill>
                  <a:srgbClr val="888888"/>
                </a:solidFill>
                <a:latin typeface="Calibri"/>
                <a:ea typeface="Calibri"/>
                <a:cs typeface="Calibri"/>
                <a:sym typeface="Calibri"/>
              </a:rPr>
              <a:pPr algn="r">
                <a:buSzPct val="25000"/>
              </a:pPr>
              <a:t>‹#›</a:t>
            </a:fld>
            <a:endParaRPr lang="en-US" sz="12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9713569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Shape 73"/>
        <p:cNvGrpSpPr/>
        <p:nvPr/>
      </p:nvGrpSpPr>
      <p:grpSpPr>
        <a:xfrm>
          <a:off x="0" y="0"/>
          <a:ext cx="0" cy="0"/>
          <a:chOff x="0" y="0"/>
          <a:chExt cx="0" cy="0"/>
        </a:xfrm>
      </p:grpSpPr>
      <p:sp>
        <p:nvSpPr>
          <p:cNvPr id="74" name="Shape 74"/>
          <p:cNvSpPr txBox="1">
            <a:spLocks noGrp="1"/>
          </p:cNvSpPr>
          <p:nvPr>
            <p:ph type="title"/>
          </p:nvPr>
        </p:nvSpPr>
        <p:spPr>
          <a:xfrm>
            <a:off x="0" y="0"/>
            <a:ext cx="8686800" cy="1143000"/>
          </a:xfrm>
          <a:prstGeom prst="rect">
            <a:avLst/>
          </a:prstGeom>
          <a:noFill/>
          <a:ln>
            <a:noFill/>
          </a:ln>
        </p:spPr>
        <p:txBody>
          <a:bodyPr lIns="91425" tIns="91425" rIns="91425" bIns="91425" anchor="t" anchorCtr="0"/>
          <a:lstStyle>
            <a:lvl1pPr marL="0" marR="0" lvl="0" indent="0" algn="l" rtl="0">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75" name="Shape 75"/>
          <p:cNvSpPr txBox="1">
            <a:spLocks noGrp="1"/>
          </p:cNvSpPr>
          <p:nvPr>
            <p:ph type="body" idx="1"/>
          </p:nvPr>
        </p:nvSpPr>
        <p:spPr>
          <a:xfrm>
            <a:off x="457200" y="1600200"/>
            <a:ext cx="4038599" cy="4525963"/>
          </a:xfrm>
          <a:prstGeom prst="rect">
            <a:avLst/>
          </a:prstGeom>
          <a:noFill/>
          <a:ln>
            <a:noFill/>
          </a:ln>
        </p:spPr>
        <p:txBody>
          <a:bodyPr lIns="91425" tIns="91425" rIns="91425" bIns="91425" anchor="t" anchorCtr="0"/>
          <a:lstStyle>
            <a:lvl1pPr marL="342900" marR="0" lvl="0" indent="-165100" algn="l" rtl="0">
              <a:spcBef>
                <a:spcPts val="56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1pPr>
            <a:lvl2pPr marL="742950" marR="0" lvl="1" indent="-13335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2pPr>
            <a:lvl3pPr marL="1143000" marR="0" lvl="2"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0200" marR="0" lvl="3"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6" name="Shape 76"/>
          <p:cNvSpPr txBox="1">
            <a:spLocks noGrp="1"/>
          </p:cNvSpPr>
          <p:nvPr>
            <p:ph type="body" idx="2"/>
          </p:nvPr>
        </p:nvSpPr>
        <p:spPr>
          <a:xfrm>
            <a:off x="4648200" y="1600200"/>
            <a:ext cx="4038599" cy="4525963"/>
          </a:xfrm>
          <a:prstGeom prst="rect">
            <a:avLst/>
          </a:prstGeom>
          <a:noFill/>
          <a:ln>
            <a:noFill/>
          </a:ln>
        </p:spPr>
        <p:txBody>
          <a:bodyPr lIns="91425" tIns="91425" rIns="91425" bIns="91425" anchor="t" anchorCtr="0"/>
          <a:lstStyle>
            <a:lvl1pPr marL="342900" marR="0" lvl="0" indent="-165100" algn="l" rtl="0">
              <a:spcBef>
                <a:spcPts val="56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1pPr>
            <a:lvl2pPr marL="742950" marR="0" lvl="1" indent="-13335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2pPr>
            <a:lvl3pPr marL="1143000" marR="0" lvl="2"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0200" marR="0" lvl="3"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7" name="Shape 77"/>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78" name="Shape 78"/>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79" name="Shape 79"/>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 sz="1200">
                <a:solidFill>
                  <a:srgbClr val="888888"/>
                </a:solidFill>
                <a:latin typeface="Calibri"/>
                <a:ea typeface="Calibri"/>
                <a:cs typeface="Calibri"/>
                <a:sym typeface="Calibri"/>
              </a:rPr>
              <a:t>‹#›</a:t>
            </a:fld>
            <a:endParaRPr lang="en" sz="1200">
              <a:solidFill>
                <a:srgbClr val="888888"/>
              </a:solidFill>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80"/>
        <p:cNvGrpSpPr/>
        <p:nvPr/>
      </p:nvGrpSpPr>
      <p:grpSpPr>
        <a:xfrm>
          <a:off x="0" y="0"/>
          <a:ext cx="0" cy="0"/>
          <a:chOff x="0" y="0"/>
          <a:chExt cx="0" cy="0"/>
        </a:xfrm>
      </p:grpSpPr>
      <p:sp>
        <p:nvSpPr>
          <p:cNvPr id="81" name="Shape 81"/>
          <p:cNvSpPr txBox="1">
            <a:spLocks noGrp="1"/>
          </p:cNvSpPr>
          <p:nvPr>
            <p:ph type="title"/>
          </p:nvPr>
        </p:nvSpPr>
        <p:spPr>
          <a:xfrm>
            <a:off x="0" y="0"/>
            <a:ext cx="8686800" cy="1143000"/>
          </a:xfrm>
          <a:prstGeom prst="rect">
            <a:avLst/>
          </a:prstGeom>
          <a:noFill/>
          <a:ln>
            <a:noFill/>
          </a:ln>
        </p:spPr>
        <p:txBody>
          <a:bodyPr lIns="91425" tIns="91425" rIns="91425" bIns="91425" anchor="t" anchorCtr="0"/>
          <a:lstStyle>
            <a:lvl1pPr marL="0" marR="0" lvl="0" indent="0" algn="l" rtl="0">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82" name="Shape 82"/>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83" name="Shape 83"/>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84" name="Shape 84"/>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 sz="1200">
                <a:solidFill>
                  <a:srgbClr val="888888"/>
                </a:solidFill>
                <a:latin typeface="Calibri"/>
                <a:ea typeface="Calibri"/>
                <a:cs typeface="Calibri"/>
                <a:sym typeface="Calibri"/>
              </a:rPr>
              <a:t>‹#›</a:t>
            </a:fld>
            <a:endParaRPr lang="en" sz="1200">
              <a:solidFill>
                <a:srgbClr val="888888"/>
              </a:solidFill>
              <a:latin typeface="Calibri"/>
              <a:ea typeface="Calibri"/>
              <a:cs typeface="Calibri"/>
              <a:sym typeface="Calibri"/>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85"/>
        <p:cNvGrpSpPr/>
        <p:nvPr/>
      </p:nvGrpSpPr>
      <p:grpSpPr>
        <a:xfrm>
          <a:off x="0" y="0"/>
          <a:ext cx="0" cy="0"/>
          <a:chOff x="0" y="0"/>
          <a:chExt cx="0" cy="0"/>
        </a:xfrm>
      </p:grpSpPr>
      <p:sp>
        <p:nvSpPr>
          <p:cNvPr id="86" name="Shape 86"/>
          <p:cNvSpPr txBox="1">
            <a:spLocks noGrp="1"/>
          </p:cNvSpPr>
          <p:nvPr>
            <p:ph type="title"/>
          </p:nvPr>
        </p:nvSpPr>
        <p:spPr>
          <a:xfrm>
            <a:off x="720089" y="2362200"/>
            <a:ext cx="7772400" cy="1362075"/>
          </a:xfrm>
          <a:prstGeom prst="rect">
            <a:avLst/>
          </a:prstGeom>
          <a:solidFill>
            <a:srgbClr val="FFFF99"/>
          </a:solidFill>
          <a:ln>
            <a:noFill/>
          </a:ln>
        </p:spPr>
        <p:txBody>
          <a:bodyPr lIns="91425" tIns="91425" rIns="91425" bIns="91425" anchor="t" anchorCtr="0"/>
          <a:lstStyle>
            <a:lvl1pPr marL="0" marR="0" lvl="0" indent="0" algn="l" rtl="0">
              <a:spcBef>
                <a:spcPts val="0"/>
              </a:spcBef>
              <a:buClr>
                <a:schemeClr val="dk1"/>
              </a:buClr>
              <a:buFont typeface="Calibri"/>
              <a:buNone/>
              <a:defRPr sz="4000" b="1"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87" name="Shape 87"/>
          <p:cNvSpPr txBox="1">
            <a:spLocks noGrp="1"/>
          </p:cNvSpPr>
          <p:nvPr>
            <p:ph type="body" idx="1"/>
          </p:nvPr>
        </p:nvSpPr>
        <p:spPr>
          <a:xfrm>
            <a:off x="722312" y="3744912"/>
            <a:ext cx="7772400" cy="1500187"/>
          </a:xfrm>
          <a:prstGeom prst="rect">
            <a:avLst/>
          </a:prstGeom>
          <a:noFill/>
          <a:ln>
            <a:noFill/>
          </a:ln>
        </p:spPr>
        <p:txBody>
          <a:bodyPr lIns="91425" tIns="91425" rIns="91425" bIns="91425" anchor="b" anchorCtr="0"/>
          <a:lstStyle>
            <a:lvl1pPr marL="0" marR="0" lvl="0" indent="0" algn="l"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1pPr>
            <a:lvl2pPr marL="457200" marR="0" lvl="1" indent="0" algn="l" rtl="0">
              <a:spcBef>
                <a:spcPts val="360"/>
              </a:spcBef>
              <a:buClr>
                <a:srgbClr val="888888"/>
              </a:buClr>
              <a:buFont typeface="Arial"/>
              <a:buNone/>
              <a:defRPr sz="1800" b="0" i="0" u="none" strike="noStrike" cap="none">
                <a:solidFill>
                  <a:srgbClr val="888888"/>
                </a:solidFill>
                <a:latin typeface="Calibri"/>
                <a:ea typeface="Calibri"/>
                <a:cs typeface="Calibri"/>
                <a:sym typeface="Calibri"/>
              </a:defRPr>
            </a:lvl2pPr>
            <a:lvl3pPr marL="914400" marR="0" lvl="2" indent="0" algn="l" rtl="0">
              <a:spcBef>
                <a:spcPts val="320"/>
              </a:spcBef>
              <a:buClr>
                <a:srgbClr val="888888"/>
              </a:buClr>
              <a:buFont typeface="Arial"/>
              <a:buNone/>
              <a:defRPr sz="1600" b="0" i="0" u="none" strike="noStrike" cap="none">
                <a:solidFill>
                  <a:srgbClr val="888888"/>
                </a:solidFill>
                <a:latin typeface="Calibri"/>
                <a:ea typeface="Calibri"/>
                <a:cs typeface="Calibri"/>
                <a:sym typeface="Calibri"/>
              </a:defRPr>
            </a:lvl3pPr>
            <a:lvl4pPr marL="1371600" marR="0" lvl="3" indent="0" algn="l" rtl="0">
              <a:spcBef>
                <a:spcPts val="280"/>
              </a:spcBef>
              <a:buClr>
                <a:srgbClr val="888888"/>
              </a:buClr>
              <a:buFont typeface="Arial"/>
              <a:buNone/>
              <a:defRPr sz="1400" b="0" i="0" u="none" strike="noStrike" cap="none">
                <a:solidFill>
                  <a:srgbClr val="888888"/>
                </a:solidFill>
                <a:latin typeface="Calibri"/>
                <a:ea typeface="Calibri"/>
                <a:cs typeface="Calibri"/>
                <a:sym typeface="Calibri"/>
              </a:defRPr>
            </a:lvl4pPr>
            <a:lvl5pPr marL="1828800" marR="0" lvl="4" indent="0" algn="l" rtl="0">
              <a:spcBef>
                <a:spcPts val="280"/>
              </a:spcBef>
              <a:buClr>
                <a:srgbClr val="888888"/>
              </a:buClr>
              <a:buFont typeface="Arial"/>
              <a:buNone/>
              <a:defRPr sz="1400" b="0" i="0" u="none" strike="noStrike" cap="none">
                <a:solidFill>
                  <a:srgbClr val="888888"/>
                </a:solidFill>
                <a:latin typeface="Calibri"/>
                <a:ea typeface="Calibri"/>
                <a:cs typeface="Calibri"/>
                <a:sym typeface="Calibri"/>
              </a:defRPr>
            </a:lvl5pPr>
            <a:lvl6pPr marL="2286000" marR="0" lvl="5" indent="0" algn="l" rtl="0">
              <a:spcBef>
                <a:spcPts val="280"/>
              </a:spcBef>
              <a:buClr>
                <a:srgbClr val="888888"/>
              </a:buClr>
              <a:buFont typeface="Arial"/>
              <a:buNone/>
              <a:defRPr sz="1400" b="0" i="0" u="none" strike="noStrike" cap="none">
                <a:solidFill>
                  <a:srgbClr val="888888"/>
                </a:solidFill>
                <a:latin typeface="Calibri"/>
                <a:ea typeface="Calibri"/>
                <a:cs typeface="Calibri"/>
                <a:sym typeface="Calibri"/>
              </a:defRPr>
            </a:lvl6pPr>
            <a:lvl7pPr marL="2743200" marR="0" lvl="6" indent="0" algn="l" rtl="0">
              <a:spcBef>
                <a:spcPts val="280"/>
              </a:spcBef>
              <a:buClr>
                <a:srgbClr val="888888"/>
              </a:buClr>
              <a:buFont typeface="Arial"/>
              <a:buNone/>
              <a:defRPr sz="1400" b="0" i="0" u="none" strike="noStrike" cap="none">
                <a:solidFill>
                  <a:srgbClr val="888888"/>
                </a:solidFill>
                <a:latin typeface="Calibri"/>
                <a:ea typeface="Calibri"/>
                <a:cs typeface="Calibri"/>
                <a:sym typeface="Calibri"/>
              </a:defRPr>
            </a:lvl7pPr>
            <a:lvl8pPr marL="3200400" marR="0" lvl="7" indent="0" algn="l" rtl="0">
              <a:spcBef>
                <a:spcPts val="280"/>
              </a:spcBef>
              <a:buClr>
                <a:srgbClr val="888888"/>
              </a:buClr>
              <a:buFont typeface="Arial"/>
              <a:buNone/>
              <a:defRPr sz="1400" b="0" i="0" u="none" strike="noStrike" cap="none">
                <a:solidFill>
                  <a:srgbClr val="888888"/>
                </a:solidFill>
                <a:latin typeface="Calibri"/>
                <a:ea typeface="Calibri"/>
                <a:cs typeface="Calibri"/>
                <a:sym typeface="Calibri"/>
              </a:defRPr>
            </a:lvl8pPr>
            <a:lvl9pPr marL="3657600" marR="0" lvl="8" indent="0" algn="l" rtl="0">
              <a:spcBef>
                <a:spcPts val="280"/>
              </a:spcBef>
              <a:buClr>
                <a:srgbClr val="888888"/>
              </a:buClr>
              <a:buFont typeface="Arial"/>
              <a:buNone/>
              <a:defRPr sz="1400" b="0" i="0" u="none" strike="noStrike" cap="none">
                <a:solidFill>
                  <a:srgbClr val="888888"/>
                </a:solidFill>
                <a:latin typeface="Calibri"/>
                <a:ea typeface="Calibri"/>
                <a:cs typeface="Calibri"/>
                <a:sym typeface="Calibri"/>
              </a:defRPr>
            </a:lvl9pPr>
          </a:lstStyle>
          <a:p>
            <a:endParaRPr/>
          </a:p>
        </p:txBody>
      </p:sp>
      <p:sp>
        <p:nvSpPr>
          <p:cNvPr id="88" name="Shape 88"/>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89" name="Shape 89"/>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90" name="Shape 90"/>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 sz="1200">
                <a:solidFill>
                  <a:srgbClr val="888888"/>
                </a:solidFill>
                <a:latin typeface="Calibri"/>
                <a:ea typeface="Calibri"/>
                <a:cs typeface="Calibri"/>
                <a:sym typeface="Calibri"/>
              </a:rPr>
              <a:t>‹#›</a:t>
            </a:fld>
            <a:endParaRPr lang="en" sz="1200">
              <a:solidFill>
                <a:srgbClr val="888888"/>
              </a:solidFill>
              <a:latin typeface="Calibri"/>
              <a:ea typeface="Calibri"/>
              <a:cs typeface="Calibri"/>
              <a:sym typeface="Calibri"/>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Shape 91"/>
        <p:cNvGrpSpPr/>
        <p:nvPr/>
      </p:nvGrpSpPr>
      <p:grpSpPr>
        <a:xfrm>
          <a:off x="0" y="0"/>
          <a:ext cx="0" cy="0"/>
          <a:chOff x="0" y="0"/>
          <a:chExt cx="0" cy="0"/>
        </a:xfrm>
      </p:grpSpPr>
      <p:sp>
        <p:nvSpPr>
          <p:cNvPr id="92" name="Shape 92"/>
          <p:cNvSpPr txBox="1">
            <a:spLocks noGrp="1"/>
          </p:cNvSpPr>
          <p:nvPr>
            <p:ph type="title"/>
          </p:nvPr>
        </p:nvSpPr>
        <p:spPr>
          <a:xfrm>
            <a:off x="0" y="0"/>
            <a:ext cx="8686800" cy="1143000"/>
          </a:xfrm>
          <a:prstGeom prst="rect">
            <a:avLst/>
          </a:prstGeom>
          <a:noFill/>
          <a:ln>
            <a:noFill/>
          </a:ln>
        </p:spPr>
        <p:txBody>
          <a:bodyPr lIns="91425" tIns="91425" rIns="91425" bIns="91425" anchor="t" anchorCtr="0"/>
          <a:lstStyle>
            <a:lvl1pPr marL="0" marR="0" lvl="0" indent="0" algn="l" rtl="0">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93" name="Shape 93"/>
          <p:cNvSpPr txBox="1">
            <a:spLocks noGrp="1"/>
          </p:cNvSpPr>
          <p:nvPr>
            <p:ph type="body" idx="1"/>
          </p:nvPr>
        </p:nvSpPr>
        <p:spPr>
          <a:xfrm>
            <a:off x="457200" y="1535112"/>
            <a:ext cx="4040187" cy="639762"/>
          </a:xfrm>
          <a:prstGeom prst="rect">
            <a:avLst/>
          </a:prstGeom>
          <a:noFill/>
          <a:ln>
            <a:noFill/>
          </a:ln>
        </p:spPr>
        <p:txBody>
          <a:bodyPr lIns="91425" tIns="91425" rIns="91425" bIns="91425" anchor="b" anchorCtr="0"/>
          <a:lstStyle>
            <a:lvl1pPr marL="0" marR="0" lvl="0" indent="0" algn="l" rtl="0">
              <a:spcBef>
                <a:spcPts val="480"/>
              </a:spcBef>
              <a:buClr>
                <a:schemeClr val="dk1"/>
              </a:buClr>
              <a:buFont typeface="Arial"/>
              <a:buNone/>
              <a:defRPr sz="2400" b="1" i="0" u="none" strike="noStrike" cap="none">
                <a:solidFill>
                  <a:schemeClr val="dk1"/>
                </a:solidFill>
                <a:latin typeface="Calibri"/>
                <a:ea typeface="Calibri"/>
                <a:cs typeface="Calibri"/>
                <a:sym typeface="Calibri"/>
              </a:defRPr>
            </a:lvl1pPr>
            <a:lvl2pPr marL="457200" marR="0" lvl="1" indent="0" algn="l" rtl="0">
              <a:spcBef>
                <a:spcPts val="400"/>
              </a:spcBef>
              <a:buClr>
                <a:schemeClr val="dk1"/>
              </a:buClr>
              <a:buFont typeface="Arial"/>
              <a:buNone/>
              <a:defRPr sz="2000" b="1" i="0" u="none" strike="noStrike" cap="none">
                <a:solidFill>
                  <a:schemeClr val="dk1"/>
                </a:solidFill>
                <a:latin typeface="Calibri"/>
                <a:ea typeface="Calibri"/>
                <a:cs typeface="Calibri"/>
                <a:sym typeface="Calibri"/>
              </a:defRPr>
            </a:lvl2pPr>
            <a:lvl3pPr marL="914400" marR="0" lvl="2" indent="0" algn="l" rtl="0">
              <a:spcBef>
                <a:spcPts val="360"/>
              </a:spcBef>
              <a:buClr>
                <a:schemeClr val="dk1"/>
              </a:buClr>
              <a:buFont typeface="Arial"/>
              <a:buNone/>
              <a:defRPr sz="1800" b="1" i="0" u="none" strike="noStrike" cap="none">
                <a:solidFill>
                  <a:schemeClr val="dk1"/>
                </a:solidFill>
                <a:latin typeface="Calibri"/>
                <a:ea typeface="Calibri"/>
                <a:cs typeface="Calibri"/>
                <a:sym typeface="Calibri"/>
              </a:defRPr>
            </a:lvl3pPr>
            <a:lvl4pPr marL="1371600" marR="0" lvl="3"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4pPr>
            <a:lvl5pPr marL="1828800" marR="0" lvl="4"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5pPr>
            <a:lvl6pPr marL="2286000" marR="0" lvl="5"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6pPr>
            <a:lvl7pPr marL="2743200" marR="0" lvl="6"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7pPr>
            <a:lvl8pPr marL="3200400" marR="0" lvl="7"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8pPr>
            <a:lvl9pPr marL="3657600" marR="0" lvl="8"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94" name="Shape 94"/>
          <p:cNvSpPr txBox="1">
            <a:spLocks noGrp="1"/>
          </p:cNvSpPr>
          <p:nvPr>
            <p:ph type="body" idx="2"/>
          </p:nvPr>
        </p:nvSpPr>
        <p:spPr>
          <a:xfrm>
            <a:off x="457200" y="2174875"/>
            <a:ext cx="4040187" cy="3951287"/>
          </a:xfrm>
          <a:prstGeom prst="rect">
            <a:avLst/>
          </a:prstGeom>
          <a:noFill/>
          <a:ln>
            <a:noFill/>
          </a:ln>
        </p:spPr>
        <p:txBody>
          <a:bodyPr lIns="91425" tIns="91425" rIns="91425" bIns="91425" anchor="t" anchorCtr="0"/>
          <a:lstStyle>
            <a:lvl1pPr marL="342900" marR="0" lvl="0" indent="-19050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1pPr>
            <a:lvl2pPr marL="742950" marR="0" lvl="1" indent="-15875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2pPr>
            <a:lvl3pPr marL="1143000" marR="0" lvl="2"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3pPr>
            <a:lvl4pPr marL="1600200" marR="0" lvl="3"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4pPr>
            <a:lvl5pPr marL="2057400" marR="0" lvl="4"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5pPr>
            <a:lvl6pPr marL="2514600" marR="0" lvl="5"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6pPr>
            <a:lvl7pPr marL="2971800" marR="0" lvl="6"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7pPr>
            <a:lvl8pPr marL="3429000" marR="0" lvl="7"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8pPr>
            <a:lvl9pPr marL="3886200" marR="0" lvl="8"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9pPr>
          </a:lstStyle>
          <a:p>
            <a:endParaRPr/>
          </a:p>
        </p:txBody>
      </p:sp>
      <p:sp>
        <p:nvSpPr>
          <p:cNvPr id="95" name="Shape 95"/>
          <p:cNvSpPr txBox="1">
            <a:spLocks noGrp="1"/>
          </p:cNvSpPr>
          <p:nvPr>
            <p:ph type="body" idx="3"/>
          </p:nvPr>
        </p:nvSpPr>
        <p:spPr>
          <a:xfrm>
            <a:off x="4645025" y="1535112"/>
            <a:ext cx="4041774" cy="639762"/>
          </a:xfrm>
          <a:prstGeom prst="rect">
            <a:avLst/>
          </a:prstGeom>
          <a:noFill/>
          <a:ln>
            <a:noFill/>
          </a:ln>
        </p:spPr>
        <p:txBody>
          <a:bodyPr lIns="91425" tIns="91425" rIns="91425" bIns="91425" anchor="b" anchorCtr="0"/>
          <a:lstStyle>
            <a:lvl1pPr marL="0" marR="0" lvl="0" indent="0" algn="l" rtl="0">
              <a:spcBef>
                <a:spcPts val="480"/>
              </a:spcBef>
              <a:buClr>
                <a:schemeClr val="dk1"/>
              </a:buClr>
              <a:buFont typeface="Arial"/>
              <a:buNone/>
              <a:defRPr sz="2400" b="1" i="0" u="none" strike="noStrike" cap="none">
                <a:solidFill>
                  <a:schemeClr val="dk1"/>
                </a:solidFill>
                <a:latin typeface="Calibri"/>
                <a:ea typeface="Calibri"/>
                <a:cs typeface="Calibri"/>
                <a:sym typeface="Calibri"/>
              </a:defRPr>
            </a:lvl1pPr>
            <a:lvl2pPr marL="457200" marR="0" lvl="1" indent="0" algn="l" rtl="0">
              <a:spcBef>
                <a:spcPts val="400"/>
              </a:spcBef>
              <a:buClr>
                <a:schemeClr val="dk1"/>
              </a:buClr>
              <a:buFont typeface="Arial"/>
              <a:buNone/>
              <a:defRPr sz="2000" b="1" i="0" u="none" strike="noStrike" cap="none">
                <a:solidFill>
                  <a:schemeClr val="dk1"/>
                </a:solidFill>
                <a:latin typeface="Calibri"/>
                <a:ea typeface="Calibri"/>
                <a:cs typeface="Calibri"/>
                <a:sym typeface="Calibri"/>
              </a:defRPr>
            </a:lvl2pPr>
            <a:lvl3pPr marL="914400" marR="0" lvl="2" indent="0" algn="l" rtl="0">
              <a:spcBef>
                <a:spcPts val="360"/>
              </a:spcBef>
              <a:buClr>
                <a:schemeClr val="dk1"/>
              </a:buClr>
              <a:buFont typeface="Arial"/>
              <a:buNone/>
              <a:defRPr sz="1800" b="1" i="0" u="none" strike="noStrike" cap="none">
                <a:solidFill>
                  <a:schemeClr val="dk1"/>
                </a:solidFill>
                <a:latin typeface="Calibri"/>
                <a:ea typeface="Calibri"/>
                <a:cs typeface="Calibri"/>
                <a:sym typeface="Calibri"/>
              </a:defRPr>
            </a:lvl3pPr>
            <a:lvl4pPr marL="1371600" marR="0" lvl="3"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4pPr>
            <a:lvl5pPr marL="1828800" marR="0" lvl="4"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5pPr>
            <a:lvl6pPr marL="2286000" marR="0" lvl="5"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6pPr>
            <a:lvl7pPr marL="2743200" marR="0" lvl="6"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7pPr>
            <a:lvl8pPr marL="3200400" marR="0" lvl="7"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8pPr>
            <a:lvl9pPr marL="3657600" marR="0" lvl="8"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96" name="Shape 96"/>
          <p:cNvSpPr txBox="1">
            <a:spLocks noGrp="1"/>
          </p:cNvSpPr>
          <p:nvPr>
            <p:ph type="body" idx="4"/>
          </p:nvPr>
        </p:nvSpPr>
        <p:spPr>
          <a:xfrm>
            <a:off x="4645025" y="2174875"/>
            <a:ext cx="4041774" cy="3951287"/>
          </a:xfrm>
          <a:prstGeom prst="rect">
            <a:avLst/>
          </a:prstGeom>
          <a:noFill/>
          <a:ln>
            <a:noFill/>
          </a:ln>
        </p:spPr>
        <p:txBody>
          <a:bodyPr lIns="91425" tIns="91425" rIns="91425" bIns="91425" anchor="t" anchorCtr="0"/>
          <a:lstStyle>
            <a:lvl1pPr marL="342900" marR="0" lvl="0" indent="-19050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1pPr>
            <a:lvl2pPr marL="742950" marR="0" lvl="1" indent="-15875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2pPr>
            <a:lvl3pPr marL="1143000" marR="0" lvl="2"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3pPr>
            <a:lvl4pPr marL="1600200" marR="0" lvl="3"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4pPr>
            <a:lvl5pPr marL="2057400" marR="0" lvl="4"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5pPr>
            <a:lvl6pPr marL="2514600" marR="0" lvl="5"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6pPr>
            <a:lvl7pPr marL="2971800" marR="0" lvl="6"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7pPr>
            <a:lvl8pPr marL="3429000" marR="0" lvl="7"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8pPr>
            <a:lvl9pPr marL="3886200" marR="0" lvl="8"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9pPr>
          </a:lstStyle>
          <a:p>
            <a:endParaRPr/>
          </a:p>
        </p:txBody>
      </p:sp>
      <p:sp>
        <p:nvSpPr>
          <p:cNvPr id="97" name="Shape 97"/>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98" name="Shape 98"/>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99" name="Shape 99"/>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 sz="1200">
                <a:solidFill>
                  <a:srgbClr val="888888"/>
                </a:solidFill>
                <a:latin typeface="Calibri"/>
                <a:ea typeface="Calibri"/>
                <a:cs typeface="Calibri"/>
                <a:sym typeface="Calibri"/>
              </a:rPr>
              <a:t>‹#›</a:t>
            </a:fld>
            <a:endParaRPr lang="en" sz="1200">
              <a:solidFill>
                <a:srgbClr val="888888"/>
              </a:solidFill>
              <a:latin typeface="Calibri"/>
              <a:ea typeface="Calibri"/>
              <a:cs typeface="Calibri"/>
              <a:sym typeface="Calibri"/>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Shape 100"/>
        <p:cNvGrpSpPr/>
        <p:nvPr/>
      </p:nvGrpSpPr>
      <p:grpSpPr>
        <a:xfrm>
          <a:off x="0" y="0"/>
          <a:ext cx="0" cy="0"/>
          <a:chOff x="0" y="0"/>
          <a:chExt cx="0" cy="0"/>
        </a:xfrm>
      </p:grpSpPr>
      <p:sp>
        <p:nvSpPr>
          <p:cNvPr id="101" name="Shape 101"/>
          <p:cNvSpPr txBox="1">
            <a:spLocks noGrp="1"/>
          </p:cNvSpPr>
          <p:nvPr>
            <p:ph type="title"/>
          </p:nvPr>
        </p:nvSpPr>
        <p:spPr>
          <a:xfrm>
            <a:off x="457200" y="273050"/>
            <a:ext cx="3008313" cy="1162049"/>
          </a:xfrm>
          <a:prstGeom prst="rect">
            <a:avLst/>
          </a:prstGeom>
          <a:noFill/>
          <a:ln>
            <a:noFill/>
          </a:ln>
        </p:spPr>
        <p:txBody>
          <a:bodyPr lIns="91425" tIns="91425" rIns="91425" bIns="91425" anchor="b" anchorCtr="0"/>
          <a:lstStyle>
            <a:lvl1pPr marL="0" marR="0" lvl="0" indent="0" algn="l" rtl="0">
              <a:spcBef>
                <a:spcPts val="0"/>
              </a:spcBef>
              <a:buClr>
                <a:schemeClr val="dk1"/>
              </a:buClr>
              <a:buFont typeface="Calibri"/>
              <a:buNone/>
              <a:defRPr sz="2000" b="1"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02" name="Shape 102"/>
          <p:cNvSpPr txBox="1">
            <a:spLocks noGrp="1"/>
          </p:cNvSpPr>
          <p:nvPr>
            <p:ph type="body" idx="1"/>
          </p:nvPr>
        </p:nvSpPr>
        <p:spPr>
          <a:xfrm>
            <a:off x="3575050" y="273050"/>
            <a:ext cx="5111750" cy="5853112"/>
          </a:xfrm>
          <a:prstGeom prst="rect">
            <a:avLst/>
          </a:prstGeom>
          <a:noFill/>
          <a:ln>
            <a:noFill/>
          </a:ln>
        </p:spPr>
        <p:txBody>
          <a:bodyPr lIns="91425" tIns="91425" rIns="91425" bIns="91425" anchor="t" anchorCtr="0"/>
          <a:lstStyle>
            <a:lvl1pPr marL="342900" marR="0" lvl="0" indent="-139700" algn="l" rtl="0">
              <a:spcBef>
                <a:spcPts val="640"/>
              </a:spcBef>
              <a:buClr>
                <a:schemeClr val="dk1"/>
              </a:buClr>
              <a:buSzPct val="100000"/>
              <a:buFont typeface="Arial"/>
              <a:buChar char="•"/>
              <a:defRPr sz="3200" b="0" i="0" u="none" strike="noStrike" cap="none">
                <a:solidFill>
                  <a:schemeClr val="dk1"/>
                </a:solidFill>
                <a:latin typeface="Calibri"/>
                <a:ea typeface="Calibri"/>
                <a:cs typeface="Calibri"/>
                <a:sym typeface="Calibri"/>
              </a:defRPr>
            </a:lvl1pPr>
            <a:lvl2pPr marL="742950" marR="0" lvl="1" indent="-107950" algn="l" rtl="0">
              <a:spcBef>
                <a:spcPts val="56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2pPr>
            <a:lvl3pPr marL="1143000" marR="0" lvl="2" indent="-7620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03" name="Shape 103"/>
          <p:cNvSpPr txBox="1">
            <a:spLocks noGrp="1"/>
          </p:cNvSpPr>
          <p:nvPr>
            <p:ph type="body" idx="2"/>
          </p:nvPr>
        </p:nvSpPr>
        <p:spPr>
          <a:xfrm>
            <a:off x="457200" y="1435100"/>
            <a:ext cx="3008313" cy="4691063"/>
          </a:xfrm>
          <a:prstGeom prst="rect">
            <a:avLst/>
          </a:prstGeom>
          <a:noFill/>
          <a:ln>
            <a:noFill/>
          </a:ln>
        </p:spPr>
        <p:txBody>
          <a:bodyPr lIns="91425" tIns="91425" rIns="91425" bIns="91425" anchor="t" anchorCtr="0"/>
          <a:lstStyle>
            <a:lvl1pPr marL="0" marR="0" lvl="0" indent="0" algn="l" rtl="0">
              <a:spcBef>
                <a:spcPts val="280"/>
              </a:spcBef>
              <a:buClr>
                <a:schemeClr val="dk1"/>
              </a:buClr>
              <a:buFont typeface="Arial"/>
              <a:buNone/>
              <a:defRPr sz="1400" b="0" i="0" u="none" strike="noStrike" cap="none">
                <a:solidFill>
                  <a:schemeClr val="dk1"/>
                </a:solidFill>
                <a:latin typeface="Calibri"/>
                <a:ea typeface="Calibri"/>
                <a:cs typeface="Calibri"/>
                <a:sym typeface="Calibri"/>
              </a:defRPr>
            </a:lvl1pPr>
            <a:lvl2pPr marL="457200" marR="0" lvl="1" indent="0" algn="l" rtl="0">
              <a:spcBef>
                <a:spcPts val="240"/>
              </a:spcBef>
              <a:buClr>
                <a:schemeClr val="dk1"/>
              </a:buClr>
              <a:buFont typeface="Arial"/>
              <a:buNone/>
              <a:defRPr sz="1200" b="0" i="0" u="none" strike="noStrike" cap="none">
                <a:solidFill>
                  <a:schemeClr val="dk1"/>
                </a:solidFill>
                <a:latin typeface="Calibri"/>
                <a:ea typeface="Calibri"/>
                <a:cs typeface="Calibri"/>
                <a:sym typeface="Calibri"/>
              </a:defRPr>
            </a:lvl2pPr>
            <a:lvl3pPr marL="914400" marR="0" lvl="2" indent="0" algn="l" rtl="0">
              <a:spcBef>
                <a:spcPts val="200"/>
              </a:spcBef>
              <a:buClr>
                <a:schemeClr val="dk1"/>
              </a:buClr>
              <a:buFont typeface="Arial"/>
              <a:buNone/>
              <a:defRPr sz="1000" b="0" i="0" u="none" strike="noStrike" cap="none">
                <a:solidFill>
                  <a:schemeClr val="dk1"/>
                </a:solidFill>
                <a:latin typeface="Calibri"/>
                <a:ea typeface="Calibri"/>
                <a:cs typeface="Calibri"/>
                <a:sym typeface="Calibri"/>
              </a:defRPr>
            </a:lvl3pPr>
            <a:lvl4pPr marL="1371600" marR="0" lvl="3"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4pPr>
            <a:lvl5pPr marL="1828800" marR="0" lvl="4"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5pPr>
            <a:lvl6pPr marL="2286000" marR="0" lvl="5"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6pPr>
            <a:lvl7pPr marL="2743200" marR="0" lvl="6"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7pPr>
            <a:lvl8pPr marL="3200400" marR="0" lvl="7"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8pPr>
            <a:lvl9pPr marL="3657600" marR="0" lvl="8"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9pPr>
          </a:lstStyle>
          <a:p>
            <a:endParaRPr/>
          </a:p>
        </p:txBody>
      </p:sp>
      <p:sp>
        <p:nvSpPr>
          <p:cNvPr id="104" name="Shape 104"/>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105" name="Shape 105"/>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106" name="Shape 106"/>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 sz="1200">
                <a:solidFill>
                  <a:srgbClr val="888888"/>
                </a:solidFill>
                <a:latin typeface="Calibri"/>
                <a:ea typeface="Calibri"/>
                <a:cs typeface="Calibri"/>
                <a:sym typeface="Calibri"/>
              </a:rPr>
              <a:t>‹#›</a:t>
            </a:fld>
            <a:endParaRPr lang="en" sz="1200">
              <a:solidFill>
                <a:srgbClr val="888888"/>
              </a:solidFill>
              <a:latin typeface="Calibri"/>
              <a:ea typeface="Calibri"/>
              <a:cs typeface="Calibri"/>
              <a:sym typeface="Calibri"/>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Shape 107"/>
        <p:cNvGrpSpPr/>
        <p:nvPr/>
      </p:nvGrpSpPr>
      <p:grpSpPr>
        <a:xfrm>
          <a:off x="0" y="0"/>
          <a:ext cx="0" cy="0"/>
          <a:chOff x="0" y="0"/>
          <a:chExt cx="0" cy="0"/>
        </a:xfrm>
      </p:grpSpPr>
      <p:sp>
        <p:nvSpPr>
          <p:cNvPr id="108" name="Shape 108"/>
          <p:cNvSpPr txBox="1">
            <a:spLocks noGrp="1"/>
          </p:cNvSpPr>
          <p:nvPr>
            <p:ph type="title"/>
          </p:nvPr>
        </p:nvSpPr>
        <p:spPr>
          <a:xfrm>
            <a:off x="1792288" y="4800600"/>
            <a:ext cx="5486399" cy="566737"/>
          </a:xfrm>
          <a:prstGeom prst="rect">
            <a:avLst/>
          </a:prstGeom>
          <a:noFill/>
          <a:ln>
            <a:noFill/>
          </a:ln>
        </p:spPr>
        <p:txBody>
          <a:bodyPr lIns="91425" tIns="91425" rIns="91425" bIns="91425" anchor="b" anchorCtr="0"/>
          <a:lstStyle>
            <a:lvl1pPr marL="0" marR="0" lvl="0" indent="0" algn="l" rtl="0">
              <a:spcBef>
                <a:spcPts val="0"/>
              </a:spcBef>
              <a:buClr>
                <a:schemeClr val="dk1"/>
              </a:buClr>
              <a:buFont typeface="Calibri"/>
              <a:buNone/>
              <a:defRPr sz="2000" b="1"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09" name="Shape 109"/>
          <p:cNvSpPr>
            <a:spLocks noGrp="1"/>
          </p:cNvSpPr>
          <p:nvPr>
            <p:ph type="pic" idx="2"/>
          </p:nvPr>
        </p:nvSpPr>
        <p:spPr>
          <a:xfrm>
            <a:off x="1792288" y="612775"/>
            <a:ext cx="5486399" cy="4114800"/>
          </a:xfrm>
          <a:prstGeom prst="rect">
            <a:avLst/>
          </a:prstGeom>
          <a:noFill/>
          <a:ln>
            <a:noFill/>
          </a:ln>
        </p:spPr>
        <p:txBody>
          <a:bodyPr lIns="91425" tIns="91425" rIns="91425" bIns="91425" anchor="t" anchorCtr="0"/>
          <a:lstStyle>
            <a:lvl1pPr marL="0" marR="0" lvl="0" indent="0" algn="l" rtl="0">
              <a:spcBef>
                <a:spcPts val="640"/>
              </a:spcBef>
              <a:buClr>
                <a:schemeClr val="dk1"/>
              </a:buClr>
              <a:buFont typeface="Arial"/>
              <a:buNone/>
              <a:defRPr sz="3200" b="0" i="0" u="none" strike="noStrike" cap="none">
                <a:solidFill>
                  <a:schemeClr val="dk1"/>
                </a:solidFill>
                <a:latin typeface="Calibri"/>
                <a:ea typeface="Calibri"/>
                <a:cs typeface="Calibri"/>
                <a:sym typeface="Calibri"/>
              </a:defRPr>
            </a:lvl1pPr>
            <a:lvl2pPr marL="457200" marR="0" lvl="1" indent="0" algn="l" rtl="0">
              <a:spcBef>
                <a:spcPts val="560"/>
              </a:spcBef>
              <a:buClr>
                <a:schemeClr val="dk1"/>
              </a:buClr>
              <a:buFont typeface="Arial"/>
              <a:buNone/>
              <a:defRPr sz="2800" b="0" i="0" u="none" strike="noStrike" cap="none">
                <a:solidFill>
                  <a:schemeClr val="dk1"/>
                </a:solidFill>
                <a:latin typeface="Calibri"/>
                <a:ea typeface="Calibri"/>
                <a:cs typeface="Calibri"/>
                <a:sym typeface="Calibri"/>
              </a:defRPr>
            </a:lvl2pPr>
            <a:lvl3pPr marL="914400" marR="0" lvl="2" indent="0" algn="l" rtl="0">
              <a:spcBef>
                <a:spcPts val="480"/>
              </a:spcBef>
              <a:buClr>
                <a:schemeClr val="dk1"/>
              </a:buClr>
              <a:buFont typeface="Arial"/>
              <a:buNone/>
              <a:defRPr sz="2400" b="0" i="0" u="none" strike="noStrike" cap="none">
                <a:solidFill>
                  <a:schemeClr val="dk1"/>
                </a:solidFill>
                <a:latin typeface="Calibri"/>
                <a:ea typeface="Calibri"/>
                <a:cs typeface="Calibri"/>
                <a:sym typeface="Calibri"/>
              </a:defRPr>
            </a:lvl3pPr>
            <a:lvl4pPr marL="1371600" marR="0" lvl="3"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4pPr>
            <a:lvl5pPr marL="1828800" marR="0" lvl="4"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5pPr>
            <a:lvl6pPr marL="2286000" marR="0" lvl="5"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6pPr>
            <a:lvl7pPr marL="2743200" marR="0" lvl="6"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7pPr>
            <a:lvl8pPr marL="3200400" marR="0" lvl="7"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8pPr>
            <a:lvl9pPr marL="3657600" marR="0" lvl="8"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110" name="Shape 110"/>
          <p:cNvSpPr txBox="1">
            <a:spLocks noGrp="1"/>
          </p:cNvSpPr>
          <p:nvPr>
            <p:ph type="body" idx="1"/>
          </p:nvPr>
        </p:nvSpPr>
        <p:spPr>
          <a:xfrm>
            <a:off x="1792288" y="5367337"/>
            <a:ext cx="5486399" cy="804861"/>
          </a:xfrm>
          <a:prstGeom prst="rect">
            <a:avLst/>
          </a:prstGeom>
          <a:noFill/>
          <a:ln>
            <a:noFill/>
          </a:ln>
        </p:spPr>
        <p:txBody>
          <a:bodyPr lIns="91425" tIns="91425" rIns="91425" bIns="91425" anchor="t" anchorCtr="0"/>
          <a:lstStyle>
            <a:lvl1pPr marL="0" marR="0" lvl="0" indent="0" algn="l" rtl="0">
              <a:spcBef>
                <a:spcPts val="280"/>
              </a:spcBef>
              <a:buClr>
                <a:schemeClr val="dk1"/>
              </a:buClr>
              <a:buFont typeface="Arial"/>
              <a:buNone/>
              <a:defRPr sz="1400" b="0" i="0" u="none" strike="noStrike" cap="none">
                <a:solidFill>
                  <a:schemeClr val="dk1"/>
                </a:solidFill>
                <a:latin typeface="Calibri"/>
                <a:ea typeface="Calibri"/>
                <a:cs typeface="Calibri"/>
                <a:sym typeface="Calibri"/>
              </a:defRPr>
            </a:lvl1pPr>
            <a:lvl2pPr marL="457200" marR="0" lvl="1" indent="0" algn="l" rtl="0">
              <a:spcBef>
                <a:spcPts val="240"/>
              </a:spcBef>
              <a:buClr>
                <a:schemeClr val="dk1"/>
              </a:buClr>
              <a:buFont typeface="Arial"/>
              <a:buNone/>
              <a:defRPr sz="1200" b="0" i="0" u="none" strike="noStrike" cap="none">
                <a:solidFill>
                  <a:schemeClr val="dk1"/>
                </a:solidFill>
                <a:latin typeface="Calibri"/>
                <a:ea typeface="Calibri"/>
                <a:cs typeface="Calibri"/>
                <a:sym typeface="Calibri"/>
              </a:defRPr>
            </a:lvl2pPr>
            <a:lvl3pPr marL="914400" marR="0" lvl="2" indent="0" algn="l" rtl="0">
              <a:spcBef>
                <a:spcPts val="200"/>
              </a:spcBef>
              <a:buClr>
                <a:schemeClr val="dk1"/>
              </a:buClr>
              <a:buFont typeface="Arial"/>
              <a:buNone/>
              <a:defRPr sz="1000" b="0" i="0" u="none" strike="noStrike" cap="none">
                <a:solidFill>
                  <a:schemeClr val="dk1"/>
                </a:solidFill>
                <a:latin typeface="Calibri"/>
                <a:ea typeface="Calibri"/>
                <a:cs typeface="Calibri"/>
                <a:sym typeface="Calibri"/>
              </a:defRPr>
            </a:lvl3pPr>
            <a:lvl4pPr marL="1371600" marR="0" lvl="3"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4pPr>
            <a:lvl5pPr marL="1828800" marR="0" lvl="4"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5pPr>
            <a:lvl6pPr marL="2286000" marR="0" lvl="5"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6pPr>
            <a:lvl7pPr marL="2743200" marR="0" lvl="6"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7pPr>
            <a:lvl8pPr marL="3200400" marR="0" lvl="7"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8pPr>
            <a:lvl9pPr marL="3657600" marR="0" lvl="8"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9pPr>
          </a:lstStyle>
          <a:p>
            <a:endParaRPr/>
          </a:p>
        </p:txBody>
      </p:sp>
      <p:sp>
        <p:nvSpPr>
          <p:cNvPr id="111" name="Shape 111"/>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112" name="Shape 112"/>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113" name="Shape 113"/>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 sz="1200">
                <a:solidFill>
                  <a:srgbClr val="888888"/>
                </a:solidFill>
                <a:latin typeface="Calibri"/>
                <a:ea typeface="Calibri"/>
                <a:cs typeface="Calibri"/>
                <a:sym typeface="Calibri"/>
              </a:rPr>
              <a:t>‹#›</a:t>
            </a:fld>
            <a:endParaRPr lang="en" sz="1200">
              <a:solidFill>
                <a:srgbClr val="888888"/>
              </a:solidFill>
              <a:latin typeface="Calibri"/>
              <a:ea typeface="Calibri"/>
              <a:cs typeface="Calibri"/>
              <a:sym typeface="Calibri"/>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theme" Target="../theme/theme3.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Shape 51"/>
          <p:cNvSpPr txBox="1">
            <a:spLocks noGrp="1"/>
          </p:cNvSpPr>
          <p:nvPr>
            <p:ph type="title"/>
          </p:nvPr>
        </p:nvSpPr>
        <p:spPr>
          <a:xfrm>
            <a:off x="0" y="0"/>
            <a:ext cx="8686800" cy="1143000"/>
          </a:xfrm>
          <a:prstGeom prst="rect">
            <a:avLst/>
          </a:prstGeom>
          <a:noFill/>
          <a:ln>
            <a:noFill/>
          </a:ln>
        </p:spPr>
        <p:txBody>
          <a:bodyPr lIns="91425" tIns="91425" rIns="91425" bIns="91425" anchor="t" anchorCtr="0"/>
          <a:lstStyle>
            <a:lvl1pPr marL="0" marR="0" lvl="0" indent="0" algn="l" rtl="0">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52" name="Shape 52"/>
          <p:cNvSpPr txBox="1">
            <a:spLocks noGrp="1"/>
          </p:cNvSpPr>
          <p:nvPr>
            <p:ph type="body" idx="1"/>
          </p:nvPr>
        </p:nvSpPr>
        <p:spPr>
          <a:xfrm>
            <a:off x="457200" y="1600200"/>
            <a:ext cx="8229600" cy="4525963"/>
          </a:xfrm>
          <a:prstGeom prst="rect">
            <a:avLst/>
          </a:prstGeom>
          <a:noFill/>
          <a:ln>
            <a:noFill/>
          </a:ln>
        </p:spPr>
        <p:txBody>
          <a:bodyPr lIns="91425" tIns="91425" rIns="91425" bIns="91425" anchor="t" anchorCtr="0"/>
          <a:lstStyle>
            <a:lvl1pPr marL="342900" marR="0" lvl="0" indent="-139700" algn="l" rtl="0">
              <a:spcBef>
                <a:spcPts val="640"/>
              </a:spcBef>
              <a:buClr>
                <a:schemeClr val="dk1"/>
              </a:buClr>
              <a:buSzPct val="100000"/>
              <a:buFont typeface="Arial"/>
              <a:buChar char="•"/>
              <a:defRPr sz="3200" b="0" i="0" u="none" strike="noStrike" cap="none">
                <a:solidFill>
                  <a:schemeClr val="dk1"/>
                </a:solidFill>
                <a:latin typeface="Calibri"/>
                <a:ea typeface="Calibri"/>
                <a:cs typeface="Calibri"/>
                <a:sym typeface="Calibri"/>
              </a:defRPr>
            </a:lvl1pPr>
            <a:lvl2pPr marL="742950" marR="0" lvl="1" indent="-107950" algn="l" rtl="0">
              <a:spcBef>
                <a:spcPts val="56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2pPr>
            <a:lvl3pPr marL="1143000" marR="0" lvl="2" indent="-7620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53" name="Shape 53"/>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54" name="Shape 54"/>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55" name="Shape 55"/>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 sz="1200" b="0" i="0" u="none" strike="noStrike" cap="none">
                <a:solidFill>
                  <a:srgbClr val="888888"/>
                </a:solidFill>
                <a:latin typeface="Calibri"/>
                <a:ea typeface="Calibri"/>
                <a:cs typeface="Calibri"/>
                <a:sym typeface="Calibri"/>
              </a:rPr>
              <a:t>‹#›</a:t>
            </a:fld>
            <a:endParaRPr lang="en" sz="1200" b="0" i="0" u="none" strike="noStrike" cap="none">
              <a:solidFill>
                <a:srgbClr val="888888"/>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0"/>
            <a:ext cx="8686800" cy="1143000"/>
          </a:xfrm>
          <a:prstGeom prst="rect">
            <a:avLst/>
          </a:prstGeom>
        </p:spPr>
        <p:txBody>
          <a:bodyPr vert="horz" lIns="91440" tIns="45720" rIns="91440" bIns="45720" rtlCol="0" anchor="t">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solidFill>
              </a:defRPr>
            </a:lvl1pPr>
          </a:lstStyle>
          <a:p>
            <a:fld id="{1D8BD707-D9CF-40AE-B4C6-C98DA3205C09}" type="datetimeFigureOut">
              <a:rPr lang="en-US" kern="1200" smtClean="0">
                <a:solidFill>
                  <a:prstClr val="black"/>
                </a:solidFill>
                <a:latin typeface="Calibri"/>
                <a:ea typeface=""/>
                <a:cs typeface=""/>
              </a:rPr>
              <a:pPr/>
              <a:t>10/5/23</a:t>
            </a:fld>
            <a:endParaRPr lang="en-US" kern="1200" dirty="0">
              <a:solidFill>
                <a:prstClr val="black"/>
              </a:solidFill>
              <a:latin typeface="Calibri"/>
              <a:ea typeface=""/>
              <a:cs typeface=""/>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kern="1200">
              <a:solidFill>
                <a:prstClr val="black">
                  <a:tint val="75000"/>
                </a:prstClr>
              </a:solidFill>
              <a:latin typeface="Calibri"/>
              <a:ea typeface=""/>
              <a:cs typeface=""/>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kern="1200" smtClean="0">
                <a:solidFill>
                  <a:prstClr val="black">
                    <a:tint val="75000"/>
                  </a:prstClr>
                </a:solidFill>
                <a:latin typeface="Calibri"/>
                <a:ea typeface=""/>
                <a:cs typeface=""/>
              </a:rPr>
              <a:pPr/>
              <a:t>‹#›</a:t>
            </a:fld>
            <a:endParaRPr lang="en-US" kern="1200">
              <a:solidFill>
                <a:prstClr val="black">
                  <a:tint val="75000"/>
                </a:prstClr>
              </a:solidFill>
              <a:latin typeface="Calibri"/>
              <a:ea typeface=""/>
              <a:cs typeface=""/>
            </a:endParaRPr>
          </a:p>
        </p:txBody>
      </p:sp>
    </p:spTree>
    <p:extLst>
      <p:ext uri="{BB962C8B-B14F-4D97-AF65-F5344CB8AC3E}">
        <p14:creationId xmlns:p14="http://schemas.microsoft.com/office/powerpoint/2010/main" val="154276611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Lst>
  <p:txStyles>
    <p:titleStyle>
      <a:lvl1pPr algn="l"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0" y="0"/>
            <a:ext cx="8686800" cy="1143000"/>
          </a:xfrm>
          <a:prstGeom prst="rect">
            <a:avLst/>
          </a:prstGeom>
          <a:noFill/>
          <a:ln>
            <a:noFill/>
          </a:ln>
        </p:spPr>
        <p:txBody>
          <a:bodyPr lIns="91425" tIns="91425" rIns="91425" bIns="91425" anchor="t" anchorCtr="0"/>
          <a:lstStyle>
            <a:lvl1pPr marL="0" marR="0" lvl="0" indent="0" algn="l" rtl="0">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1" name="Shape 11"/>
          <p:cNvSpPr txBox="1">
            <a:spLocks noGrp="1"/>
          </p:cNvSpPr>
          <p:nvPr>
            <p:ph type="body" idx="1"/>
          </p:nvPr>
        </p:nvSpPr>
        <p:spPr>
          <a:xfrm>
            <a:off x="457200" y="1600200"/>
            <a:ext cx="8229600" cy="4525963"/>
          </a:xfrm>
          <a:prstGeom prst="rect">
            <a:avLst/>
          </a:prstGeom>
          <a:noFill/>
          <a:ln>
            <a:noFill/>
          </a:ln>
        </p:spPr>
        <p:txBody>
          <a:bodyPr lIns="91425" tIns="91425" rIns="91425" bIns="91425" anchor="t" anchorCtr="0"/>
          <a:lstStyle>
            <a:lvl1pPr marL="342900" marR="0" lvl="0" indent="-139700" algn="l" rtl="0">
              <a:spcBef>
                <a:spcPts val="640"/>
              </a:spcBef>
              <a:buClr>
                <a:schemeClr val="dk1"/>
              </a:buClr>
              <a:buSzPct val="100000"/>
              <a:buFont typeface="Arial"/>
              <a:buChar char="•"/>
              <a:defRPr sz="3200" b="0" i="0" u="none" strike="noStrike" cap="none">
                <a:solidFill>
                  <a:schemeClr val="dk1"/>
                </a:solidFill>
                <a:latin typeface="Calibri"/>
                <a:ea typeface="Calibri"/>
                <a:cs typeface="Calibri"/>
                <a:sym typeface="Calibri"/>
              </a:defRPr>
            </a:lvl1pPr>
            <a:lvl2pPr marL="742950" marR="0" lvl="1" indent="-107950" algn="l" rtl="0">
              <a:spcBef>
                <a:spcPts val="56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2pPr>
            <a:lvl3pPr marL="1143000" marR="0" lvl="2" indent="-7620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 name="Shape 12"/>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solidFill>
                <a:srgbClr val="000000"/>
              </a:solidFill>
            </a:endParaRPr>
          </a:p>
        </p:txBody>
      </p:sp>
      <p:sp>
        <p:nvSpPr>
          <p:cNvPr id="13" name="Shape 13"/>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14" name="Shape 14"/>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1200">
                <a:solidFill>
                  <a:srgbClr val="888888"/>
                </a:solidFill>
                <a:latin typeface="Calibri"/>
                <a:ea typeface="Calibri"/>
                <a:cs typeface="Calibri"/>
                <a:sym typeface="Calibri"/>
              </a:rPr>
              <a:pPr algn="r">
                <a:buSzPct val="25000"/>
              </a:pPr>
              <a:t>‹#›</a:t>
            </a:fld>
            <a:endParaRPr lang="en-US" sz="12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582690946"/>
      </p:ext>
    </p:extLst>
  </p:cSld>
  <p:clrMap bg1="lt1" tx1="dk1" bg2="dk2" tx2="lt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tiff"/><Relationship Id="rId7" Type="http://schemas.openxmlformats.org/officeDocument/2006/relationships/image" Target="../media/image12.tiff"/><Relationship Id="rId2" Type="http://schemas.openxmlformats.org/officeDocument/2006/relationships/notesSlide" Target="../notesSlides/notesSlide8.xml"/><Relationship Id="rId1" Type="http://schemas.openxmlformats.org/officeDocument/2006/relationships/slideLayout" Target="../slideLayouts/slideLayout27.xml"/><Relationship Id="rId6" Type="http://schemas.openxmlformats.org/officeDocument/2006/relationships/image" Target="../media/image11.tiff"/><Relationship Id="rId5" Type="http://schemas.openxmlformats.org/officeDocument/2006/relationships/image" Target="../media/image10.tiff"/><Relationship Id="rId4" Type="http://schemas.openxmlformats.org/officeDocument/2006/relationships/image" Target="../media/image9.tiff"/></Relationships>
</file>

<file path=ppt/slides/_rels/slide11.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9.xml"/><Relationship Id="rId1" Type="http://schemas.openxmlformats.org/officeDocument/2006/relationships/slideLayout" Target="../slideLayouts/slideLayout29.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29.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29.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2.xml"/><Relationship Id="rId1" Type="http://schemas.openxmlformats.org/officeDocument/2006/relationships/slideLayout" Target="../slideLayouts/slideLayout29.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5.xml"/><Relationship Id="rId4" Type="http://schemas.openxmlformats.org/officeDocument/2006/relationships/image" Target="../media/image20.png"/></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4.xml"/><Relationship Id="rId1" Type="http://schemas.openxmlformats.org/officeDocument/2006/relationships/slideLayout" Target="../slideLayouts/slideLayout15.xml"/><Relationship Id="rId4" Type="http://schemas.openxmlformats.org/officeDocument/2006/relationships/image" Target="../media/image2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7.xml"/></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5.xml"/><Relationship Id="rId1" Type="http://schemas.openxmlformats.org/officeDocument/2006/relationships/slideLayout" Target="../slideLayouts/slideLayout13.xml"/><Relationship Id="rId4" Type="http://schemas.openxmlformats.org/officeDocument/2006/relationships/image" Target="../media/image23.jp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http://bioportal.bioontology.org/" TargetMode="External"/><Relationship Id="rId7" Type="http://schemas.openxmlformats.org/officeDocument/2006/relationships/hyperlink" Target="http://health-lifesci.schema.org/MedicalEntity" TargetMode="External"/><Relationship Id="rId2" Type="http://schemas.openxmlformats.org/officeDocument/2006/relationships/notesSlide" Target="../notesSlides/notesSlide27.xml"/><Relationship Id="rId1" Type="http://schemas.openxmlformats.org/officeDocument/2006/relationships/slideLayout" Target="../slideLayouts/slideLayout25.xml"/><Relationship Id="rId6" Type="http://schemas.openxmlformats.org/officeDocument/2006/relationships/hyperlink" Target="https://developers.google.com/knowledge-graph/" TargetMode="External"/><Relationship Id="rId5" Type="http://schemas.openxmlformats.org/officeDocument/2006/relationships/hyperlink" Target="http://rxnav.nlm.nih.gov/rxnav.jnlp" TargetMode="External"/><Relationship Id="rId4" Type="http://schemas.openxmlformats.org/officeDocument/2006/relationships/hyperlink" Target="https://uts.nlm.nih.gov/home.html" TargetMode="External"/></Relationships>
</file>

<file path=ppt/slides/_rels/slide4.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7.xml"/><Relationship Id="rId1" Type="http://schemas.openxmlformats.org/officeDocument/2006/relationships/slideLayout" Target="../slideLayouts/slideLayout2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Shape 131"/>
          <p:cNvSpPr txBox="1">
            <a:spLocks noGrp="1"/>
          </p:cNvSpPr>
          <p:nvPr>
            <p:ph type="ctrTitle"/>
          </p:nvPr>
        </p:nvSpPr>
        <p:spPr>
          <a:xfrm>
            <a:off x="394855" y="1524000"/>
            <a:ext cx="8354289" cy="1470024"/>
          </a:xfrm>
          <a:prstGeom prst="rect">
            <a:avLst/>
          </a:prstGeom>
          <a:noFill/>
          <a:ln>
            <a:noFill/>
          </a:ln>
        </p:spPr>
        <p:txBody>
          <a:bodyPr lIns="91425" tIns="45700" rIns="91425" bIns="45700" anchor="t" anchorCtr="0">
            <a:noAutofit/>
          </a:bodyPr>
          <a:lstStyle/>
          <a:p>
            <a:pPr lvl="0" algn="ctr">
              <a:buSzPct val="25000"/>
            </a:pPr>
            <a:r>
              <a:rPr lang="en" sz="4400" b="1" i="0" u="none" strike="noStrike" cap="none" dirty="0">
                <a:solidFill>
                  <a:schemeClr val="dk1"/>
                </a:solidFill>
                <a:latin typeface="Calibri"/>
                <a:ea typeface="Calibri"/>
                <a:cs typeface="Calibri"/>
                <a:sym typeface="Calibri"/>
              </a:rPr>
              <a:t>BIOMEDIN 215 </a:t>
            </a:r>
            <a:br>
              <a:rPr lang="en" sz="4400" b="1" i="0" u="none" strike="noStrike" cap="none" dirty="0">
                <a:solidFill>
                  <a:schemeClr val="dk1"/>
                </a:solidFill>
                <a:latin typeface="Calibri"/>
                <a:ea typeface="Calibri"/>
                <a:cs typeface="Calibri"/>
                <a:sym typeface="Calibri"/>
              </a:rPr>
            </a:br>
            <a:r>
              <a:rPr lang="en-US" b="1" dirty="0"/>
              <a:t>Data Science in Medicine</a:t>
            </a:r>
            <a:endParaRPr lang="en" b="1" dirty="0"/>
          </a:p>
        </p:txBody>
      </p:sp>
      <p:sp>
        <p:nvSpPr>
          <p:cNvPr id="132" name="Shape 132"/>
          <p:cNvSpPr txBox="1">
            <a:spLocks noGrp="1"/>
          </p:cNvSpPr>
          <p:nvPr>
            <p:ph type="subTitle" idx="1"/>
          </p:nvPr>
        </p:nvSpPr>
        <p:spPr>
          <a:xfrm>
            <a:off x="1371600" y="3505189"/>
            <a:ext cx="6400799" cy="1219199"/>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Clr>
                <a:schemeClr val="dk1"/>
              </a:buClr>
              <a:buSzPct val="25000"/>
              <a:buFont typeface="Arial"/>
              <a:buNone/>
            </a:pPr>
            <a:r>
              <a:rPr lang="en" sz="2400" b="0" i="0" u="none" strike="noStrike" cap="none" dirty="0">
                <a:solidFill>
                  <a:schemeClr val="dk1"/>
                </a:solidFill>
                <a:latin typeface="Calibri"/>
                <a:ea typeface="Calibri"/>
                <a:cs typeface="Calibri"/>
                <a:sym typeface="Calibri"/>
              </a:rPr>
              <a:t>Nigam Shah, MBBS, PhD</a:t>
            </a:r>
          </a:p>
          <a:p>
            <a:pPr marL="0" marR="0" lvl="0" indent="0" algn="ctr" rtl="0">
              <a:spcBef>
                <a:spcPts val="480"/>
              </a:spcBef>
              <a:buClr>
                <a:schemeClr val="dk1"/>
              </a:buClr>
              <a:buSzPct val="25000"/>
              <a:buFont typeface="Arial"/>
              <a:buNone/>
            </a:pPr>
            <a:r>
              <a:rPr lang="en" sz="2400" b="0" i="0" u="none" strike="noStrike" cap="none" dirty="0">
                <a:solidFill>
                  <a:schemeClr val="dk1"/>
                </a:solidFill>
                <a:latin typeface="Calibri"/>
                <a:ea typeface="Calibri"/>
                <a:cs typeface="Calibri"/>
                <a:sym typeface="Calibri"/>
              </a:rPr>
              <a:t>nigam@stanford.edu</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ICD10 takes it to a whole new level</a:t>
            </a:r>
          </a:p>
        </p:txBody>
      </p:sp>
      <p:pic>
        <p:nvPicPr>
          <p:cNvPr id="3" name="Picture 2"/>
          <p:cNvPicPr>
            <a:picLocks noChangeAspect="1"/>
          </p:cNvPicPr>
          <p:nvPr/>
        </p:nvPicPr>
        <p:blipFill>
          <a:blip r:embed="rId3"/>
          <a:stretch>
            <a:fillRect/>
          </a:stretch>
        </p:blipFill>
        <p:spPr>
          <a:xfrm>
            <a:off x="0" y="1143000"/>
            <a:ext cx="5807034" cy="1859395"/>
          </a:xfrm>
          <a:prstGeom prst="rect">
            <a:avLst/>
          </a:prstGeom>
        </p:spPr>
      </p:pic>
      <p:pic>
        <p:nvPicPr>
          <p:cNvPr id="4" name="Picture 3"/>
          <p:cNvPicPr>
            <a:picLocks noChangeAspect="1"/>
          </p:cNvPicPr>
          <p:nvPr/>
        </p:nvPicPr>
        <p:blipFill>
          <a:blip r:embed="rId4"/>
          <a:stretch>
            <a:fillRect/>
          </a:stretch>
        </p:blipFill>
        <p:spPr>
          <a:xfrm>
            <a:off x="588818" y="1682750"/>
            <a:ext cx="7467600" cy="3492500"/>
          </a:xfrm>
          <a:prstGeom prst="rect">
            <a:avLst/>
          </a:prstGeom>
        </p:spPr>
      </p:pic>
      <p:pic>
        <p:nvPicPr>
          <p:cNvPr id="5" name="Picture 4"/>
          <p:cNvPicPr>
            <a:picLocks noChangeAspect="1"/>
          </p:cNvPicPr>
          <p:nvPr/>
        </p:nvPicPr>
        <p:blipFill>
          <a:blip r:embed="rId5"/>
          <a:stretch>
            <a:fillRect/>
          </a:stretch>
        </p:blipFill>
        <p:spPr>
          <a:xfrm>
            <a:off x="953902" y="2053771"/>
            <a:ext cx="7404100" cy="3517900"/>
          </a:xfrm>
          <a:prstGeom prst="rect">
            <a:avLst/>
          </a:prstGeom>
        </p:spPr>
      </p:pic>
      <p:pic>
        <p:nvPicPr>
          <p:cNvPr id="6" name="Picture 5"/>
          <p:cNvPicPr>
            <a:picLocks noChangeAspect="1"/>
          </p:cNvPicPr>
          <p:nvPr/>
        </p:nvPicPr>
        <p:blipFill>
          <a:blip r:embed="rId6"/>
          <a:stretch>
            <a:fillRect/>
          </a:stretch>
        </p:blipFill>
        <p:spPr>
          <a:xfrm>
            <a:off x="1428090" y="2531835"/>
            <a:ext cx="7404100" cy="3467100"/>
          </a:xfrm>
          <a:prstGeom prst="rect">
            <a:avLst/>
          </a:prstGeom>
        </p:spPr>
      </p:pic>
      <p:pic>
        <p:nvPicPr>
          <p:cNvPr id="7" name="Picture 6"/>
          <p:cNvPicPr>
            <a:picLocks noChangeAspect="1"/>
          </p:cNvPicPr>
          <p:nvPr/>
        </p:nvPicPr>
        <p:blipFill>
          <a:blip r:embed="rId7"/>
          <a:stretch>
            <a:fillRect/>
          </a:stretch>
        </p:blipFill>
        <p:spPr>
          <a:xfrm>
            <a:off x="1765300" y="3061441"/>
            <a:ext cx="7378700" cy="3479800"/>
          </a:xfrm>
          <a:prstGeom prst="rect">
            <a:avLst/>
          </a:prstGeom>
        </p:spPr>
      </p:pic>
    </p:spTree>
    <p:extLst>
      <p:ext uri="{BB962C8B-B14F-4D97-AF65-F5344CB8AC3E}">
        <p14:creationId xmlns:p14="http://schemas.microsoft.com/office/powerpoint/2010/main" val="5448551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Current Procedural Terminology</a:t>
            </a:r>
          </a:p>
        </p:txBody>
      </p:sp>
      <p:sp>
        <p:nvSpPr>
          <p:cNvPr id="3" name="Text Placeholder 2"/>
          <p:cNvSpPr>
            <a:spLocks noGrp="1"/>
          </p:cNvSpPr>
          <p:nvPr>
            <p:ph type="body" idx="1"/>
          </p:nvPr>
        </p:nvSpPr>
        <p:spPr/>
        <p:txBody>
          <a:bodyPr>
            <a:normAutofit fontScale="92500" lnSpcReduction="20000"/>
          </a:bodyPr>
          <a:lstStyle/>
          <a:p>
            <a:pPr marL="460375" indent="-452438"/>
            <a:r>
              <a:rPr lang="en-US" sz="2800" dirty="0"/>
              <a:t>used for categorizing medical procedures and services</a:t>
            </a:r>
          </a:p>
          <a:p>
            <a:pPr marL="460375" indent="-452438"/>
            <a:endParaRPr lang="en-US" sz="2800" dirty="0"/>
          </a:p>
          <a:p>
            <a:pPr marL="460375" indent="-452438"/>
            <a:r>
              <a:rPr lang="en-US" dirty="0"/>
              <a:t>things: </a:t>
            </a:r>
          </a:p>
          <a:p>
            <a:pPr marL="860425" lvl="1" indent="-452438"/>
            <a:r>
              <a:rPr lang="en-US" dirty="0"/>
              <a:t>procedures, services, procedure modifiers</a:t>
            </a:r>
          </a:p>
          <a:p>
            <a:pPr marL="460375" indent="-452438"/>
            <a:r>
              <a:rPr lang="en-US" dirty="0"/>
              <a:t>relationships: </a:t>
            </a:r>
          </a:p>
          <a:p>
            <a:pPr marL="860425" lvl="1" indent="-452438"/>
            <a:r>
              <a:rPr lang="en-US" dirty="0"/>
              <a:t>subclass-of, modifier-of</a:t>
            </a:r>
          </a:p>
          <a:p>
            <a:pPr marL="460375" indent="-452438"/>
            <a:endParaRPr lang="en-US" dirty="0"/>
          </a:p>
          <a:p>
            <a:pPr marL="460375" indent="-452438"/>
            <a:r>
              <a:rPr lang="en-US" dirty="0"/>
              <a:t>99024 “suture removal during global period”</a:t>
            </a:r>
          </a:p>
        </p:txBody>
      </p:sp>
      <p:sp>
        <p:nvSpPr>
          <p:cNvPr id="4" name="Text Placeholder 3"/>
          <p:cNvSpPr>
            <a:spLocks noGrp="1"/>
          </p:cNvSpPr>
          <p:nvPr>
            <p:ph type="body" idx="2"/>
          </p:nvPr>
        </p:nvSpPr>
        <p:spPr/>
        <p:txBody>
          <a:bodyPr/>
          <a:lstStyle/>
          <a:p>
            <a:endParaRPr lang="en-US"/>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2284" t="3871" r="4179" b="3065"/>
          <a:stretch/>
        </p:blipFill>
        <p:spPr>
          <a:xfrm>
            <a:off x="4725254" y="1500124"/>
            <a:ext cx="3961545" cy="4726113"/>
          </a:xfrm>
          <a:prstGeom prst="rect">
            <a:avLst/>
          </a:prstGeom>
        </p:spPr>
      </p:pic>
    </p:spTree>
    <p:extLst>
      <p:ext uri="{BB962C8B-B14F-4D97-AF65-F5344CB8AC3E}">
        <p14:creationId xmlns:p14="http://schemas.microsoft.com/office/powerpoint/2010/main" val="615176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p:txBody>
          <a:bodyPr/>
          <a:lstStyle/>
          <a:p>
            <a:r>
              <a:rPr lang="en-US" dirty="0"/>
              <a:t>Anatomic Therapeutic Chemical (ATC) Classification system</a:t>
            </a:r>
          </a:p>
        </p:txBody>
      </p:sp>
      <p:sp>
        <p:nvSpPr>
          <p:cNvPr id="3" name="Text Placeholder 2"/>
          <p:cNvSpPr>
            <a:spLocks noGrp="1"/>
          </p:cNvSpPr>
          <p:nvPr>
            <p:ph type="body" idx="1"/>
          </p:nvPr>
        </p:nvSpPr>
        <p:spPr>
          <a:xfrm>
            <a:off x="304801" y="2288935"/>
            <a:ext cx="4169400" cy="3346200"/>
          </a:xfrm>
        </p:spPr>
        <p:txBody>
          <a:bodyPr/>
          <a:lstStyle/>
          <a:p>
            <a:pPr marL="7937" indent="0">
              <a:buNone/>
            </a:pPr>
            <a:r>
              <a:rPr lang="en-US" dirty="0"/>
              <a:t>Categorizes the active ingredients of drugs by:</a:t>
            </a:r>
          </a:p>
          <a:p>
            <a:pPr marL="7937" indent="0">
              <a:buNone/>
            </a:pPr>
            <a:r>
              <a:rPr lang="en-US" dirty="0"/>
              <a:t>the organ system(s) they act upon, </a:t>
            </a:r>
          </a:p>
          <a:p>
            <a:pPr marL="7937" indent="0">
              <a:buNone/>
            </a:pPr>
            <a:r>
              <a:rPr lang="en-US" dirty="0"/>
              <a:t>their therapeutic, or</a:t>
            </a:r>
          </a:p>
          <a:p>
            <a:pPr marL="7937" indent="0">
              <a:buNone/>
            </a:pPr>
            <a:r>
              <a:rPr lang="en-US" dirty="0"/>
              <a:t>pharmacological properties</a:t>
            </a:r>
          </a:p>
        </p:txBody>
      </p:sp>
      <p:sp>
        <p:nvSpPr>
          <p:cNvPr id="7" name="Text Placeholder 6"/>
          <p:cNvSpPr>
            <a:spLocks noGrp="1"/>
          </p:cNvSpPr>
          <p:nvPr>
            <p:ph type="body" idx="2"/>
          </p:nvPr>
        </p:nvSpPr>
        <p:spPr>
          <a:xfrm>
            <a:off x="4648201" y="1895140"/>
            <a:ext cx="4038599" cy="3936081"/>
          </a:xfrm>
        </p:spPr>
        <p:txBody>
          <a:bodyPr/>
          <a:lstStyle/>
          <a:p>
            <a:pPr marL="460375" indent="-452438"/>
            <a:r>
              <a:rPr lang="en-US" dirty="0"/>
              <a:t>V01AA10 - “flowers”</a:t>
            </a:r>
          </a:p>
          <a:p>
            <a:pPr marL="177800" indent="0">
              <a:buNone/>
            </a:pPr>
            <a:endParaRPr lang="en-US" dirty="0"/>
          </a:p>
          <a:p>
            <a:pPr marL="177800" indent="0">
              <a:buNone/>
            </a:pPr>
            <a:r>
              <a:rPr lang="en-US" dirty="0"/>
              <a:t>Various</a:t>
            </a:r>
          </a:p>
          <a:p>
            <a:pPr marL="177800" indent="0">
              <a:buNone/>
            </a:pPr>
            <a:r>
              <a:rPr lang="en-US" dirty="0"/>
              <a:t>  Allergens</a:t>
            </a:r>
          </a:p>
          <a:p>
            <a:pPr marL="177800" indent="0">
              <a:buNone/>
            </a:pPr>
            <a:r>
              <a:rPr lang="en-US" dirty="0"/>
              <a:t>    Allergens</a:t>
            </a:r>
          </a:p>
          <a:p>
            <a:pPr marL="177800" indent="0">
              <a:buNone/>
            </a:pPr>
            <a:r>
              <a:rPr lang="en-US" dirty="0"/>
              <a:t>       Allergen extracts</a:t>
            </a:r>
          </a:p>
          <a:p>
            <a:pPr marL="177800" indent="0">
              <a:buNone/>
            </a:pPr>
            <a:r>
              <a:rPr lang="en-US" b="1" dirty="0"/>
              <a:t>          Flowers</a:t>
            </a:r>
          </a:p>
        </p:txBody>
      </p:sp>
      <p:pic>
        <p:nvPicPr>
          <p:cNvPr id="9" name="Picture 8"/>
          <p:cNvPicPr>
            <a:picLocks noChangeAspect="1"/>
          </p:cNvPicPr>
          <p:nvPr/>
        </p:nvPicPr>
        <p:blipFill rotWithShape="1">
          <a:blip r:embed="rId3">
            <a:extLst>
              <a:ext uri="{28A0092B-C50C-407E-A947-70E740481C1C}">
                <a14:useLocalDpi xmlns:a14="http://schemas.microsoft.com/office/drawing/2010/main" val="0"/>
              </a:ext>
            </a:extLst>
          </a:blip>
          <a:srcRect l="12394" t="6648" r="51282" b="25905"/>
          <a:stretch/>
        </p:blipFill>
        <p:spPr>
          <a:xfrm>
            <a:off x="4721399" y="1530072"/>
            <a:ext cx="3791401" cy="522767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955605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9" presetClass="exit" presetSubtype="0" fill="hold" nodeType="clickEffect">
                                  <p:stCondLst>
                                    <p:cond delay="0"/>
                                  </p:stCondLst>
                                  <p:childTnLst>
                                    <p:animEffect transition="out" filter="dissolve">
                                      <p:cBhvr>
                                        <p:cTn id="18" dur="500"/>
                                        <p:tgtEl>
                                          <p:spTgt spid="9"/>
                                        </p:tgtEl>
                                      </p:cBhvr>
                                    </p:animEffect>
                                    <p:set>
                                      <p:cBhvr>
                                        <p:cTn id="19"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RxNorm</a:t>
            </a:r>
            <a:r>
              <a:rPr lang="en-US" dirty="0"/>
              <a:t> and </a:t>
            </a:r>
            <a:r>
              <a:rPr lang="en-US" dirty="0" err="1"/>
              <a:t>RxNav</a:t>
            </a:r>
            <a:r>
              <a:rPr lang="en-US" dirty="0"/>
              <a:t> (by the NLM)</a:t>
            </a:r>
          </a:p>
        </p:txBody>
      </p:sp>
      <p:sp>
        <p:nvSpPr>
          <p:cNvPr id="3" name="Text Placeholder 2"/>
          <p:cNvSpPr>
            <a:spLocks noGrp="1"/>
          </p:cNvSpPr>
          <p:nvPr>
            <p:ph type="body" idx="1"/>
          </p:nvPr>
        </p:nvSpPr>
        <p:spPr/>
        <p:txBody>
          <a:bodyPr>
            <a:normAutofit/>
          </a:bodyPr>
          <a:lstStyle/>
          <a:p>
            <a:pPr marL="460375" indent="-452438"/>
            <a:r>
              <a:rPr lang="en-US" sz="2600" dirty="0" err="1"/>
              <a:t>RxNorm</a:t>
            </a:r>
            <a:r>
              <a:rPr lang="en-US" sz="2600" dirty="0"/>
              <a:t> = a normalized naming system for generic and branded drugs. </a:t>
            </a:r>
          </a:p>
          <a:p>
            <a:pPr marL="7937" indent="0">
              <a:buNone/>
            </a:pPr>
            <a:endParaRPr lang="en-US" sz="2600" dirty="0"/>
          </a:p>
          <a:p>
            <a:pPr marL="460375" indent="-452438"/>
            <a:r>
              <a:rPr lang="en-US" sz="2600" dirty="0" err="1"/>
              <a:t>RxNav</a:t>
            </a:r>
            <a:r>
              <a:rPr lang="en-US" sz="2600" dirty="0"/>
              <a:t> a tool to search</a:t>
            </a:r>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40899" t="39553" r="33820" b="42837"/>
          <a:stretch/>
        </p:blipFill>
        <p:spPr>
          <a:xfrm>
            <a:off x="5403705" y="3632012"/>
            <a:ext cx="2311687" cy="1099335"/>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59299" y="1822356"/>
            <a:ext cx="4127500" cy="1587500"/>
          </a:xfrm>
          <a:prstGeom prst="rect">
            <a:avLst/>
          </a:prstGeom>
        </p:spPr>
      </p:pic>
    </p:spTree>
    <p:extLst>
      <p:ext uri="{BB962C8B-B14F-4D97-AF65-F5344CB8AC3E}">
        <p14:creationId xmlns:p14="http://schemas.microsoft.com/office/powerpoint/2010/main" val="20925465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143000"/>
          </a:xfrm>
        </p:spPr>
        <p:txBody>
          <a:bodyPr/>
          <a:lstStyle/>
          <a:p>
            <a:r>
              <a:rPr lang="en-US" dirty="0"/>
              <a:t>Logical Observation Identifiers Names and Codes (LOINC)</a:t>
            </a:r>
          </a:p>
        </p:txBody>
      </p:sp>
      <p:sp>
        <p:nvSpPr>
          <p:cNvPr id="3" name="Text Placeholder 2"/>
          <p:cNvSpPr>
            <a:spLocks noGrp="1"/>
          </p:cNvSpPr>
          <p:nvPr>
            <p:ph type="body" idx="1"/>
          </p:nvPr>
        </p:nvSpPr>
        <p:spPr>
          <a:xfrm>
            <a:off x="533401" y="1852200"/>
            <a:ext cx="4038599" cy="4525963"/>
          </a:xfrm>
        </p:spPr>
        <p:txBody>
          <a:bodyPr>
            <a:normAutofit fontScale="85000" lnSpcReduction="10000"/>
          </a:bodyPr>
          <a:lstStyle/>
          <a:p>
            <a:pPr marL="460375" indent="-452438"/>
            <a:r>
              <a:rPr lang="en-US" dirty="0"/>
              <a:t>things:</a:t>
            </a:r>
          </a:p>
          <a:p>
            <a:pPr marL="860425" lvl="1" indent="-452438"/>
            <a:r>
              <a:rPr lang="en-US" dirty="0"/>
              <a:t>measurement/ evaluation/ observation;</a:t>
            </a:r>
          </a:p>
          <a:p>
            <a:pPr marL="860425" lvl="1" indent="-452438"/>
            <a:r>
              <a:rPr lang="en-US" dirty="0"/>
              <a:t>measurement properties: kind of measurement, time interval of measurement, system in which measurement was made, type of scale of measure, type of method of measure</a:t>
            </a:r>
          </a:p>
          <a:p>
            <a:pPr marL="460375" indent="-452438"/>
            <a:r>
              <a:rPr lang="en-US" dirty="0"/>
              <a:t>relationships: </a:t>
            </a:r>
          </a:p>
          <a:p>
            <a:pPr marL="860425" lvl="1" indent="-452438"/>
            <a:r>
              <a:rPr lang="en-US" dirty="0"/>
              <a:t>subclass-of, links between measurement and its properties</a:t>
            </a:r>
          </a:p>
        </p:txBody>
      </p:sp>
      <p:sp>
        <p:nvSpPr>
          <p:cNvPr id="6" name="Text Placeholder 2">
            <a:extLst>
              <a:ext uri="{FF2B5EF4-FFF2-40B4-BE49-F238E27FC236}">
                <a16:creationId xmlns:a16="http://schemas.microsoft.com/office/drawing/2014/main" id="{E28D56D7-F6D4-5546-929C-D44A05452132}"/>
              </a:ext>
            </a:extLst>
          </p:cNvPr>
          <p:cNvSpPr txBox="1">
            <a:spLocks/>
          </p:cNvSpPr>
          <p:nvPr/>
        </p:nvSpPr>
        <p:spPr>
          <a:xfrm>
            <a:off x="5020733" y="1852200"/>
            <a:ext cx="4038599" cy="4525963"/>
          </a:xfrm>
          <a:prstGeom prst="rect">
            <a:avLst/>
          </a:prstGeom>
          <a:noFill/>
          <a:ln>
            <a:noFill/>
          </a:ln>
        </p:spPr>
        <p:txBody>
          <a:bodyPr lIns="91425" tIns="91425" rIns="91425" bIns="91425" anchor="t" anchorCtr="0">
            <a:normAutofit/>
          </a:bodyPr>
          <a:lstStyle>
            <a:defPPr marR="0" lvl="0" algn="l" rtl="0">
              <a:lnSpc>
                <a:spcPct val="100000"/>
              </a:lnSpc>
              <a:spcBef>
                <a:spcPts val="0"/>
              </a:spcBef>
              <a:spcAft>
                <a:spcPts val="0"/>
              </a:spcAft>
            </a:defPPr>
            <a:lvl1pPr marL="342900" marR="0" lvl="0" indent="-165100" algn="l" rtl="0">
              <a:lnSpc>
                <a:spcPct val="100000"/>
              </a:lnSpc>
              <a:spcBef>
                <a:spcPts val="560"/>
              </a:spcBef>
              <a:spcAft>
                <a:spcPts val="0"/>
              </a:spcAft>
              <a:buClr>
                <a:schemeClr val="dk1"/>
              </a:buClr>
              <a:buSzPct val="100000"/>
              <a:buFont typeface="Arial"/>
              <a:buChar char="•"/>
              <a:defRPr sz="2800" b="0" i="0" u="none" strike="noStrike" cap="none">
                <a:solidFill>
                  <a:schemeClr val="dk1"/>
                </a:solidFill>
                <a:latin typeface="Calibri"/>
                <a:ea typeface="Calibri"/>
                <a:cs typeface="Calibri"/>
                <a:sym typeface="Calibri"/>
              </a:defRPr>
            </a:lvl1pPr>
            <a:lvl2pPr marL="742950" marR="0" lvl="1" indent="-133350" algn="l" rtl="0">
              <a:lnSpc>
                <a:spcPct val="100000"/>
              </a:lnSpc>
              <a:spcBef>
                <a:spcPts val="480"/>
              </a:spcBef>
              <a:spcAft>
                <a:spcPts val="0"/>
              </a:spcAft>
              <a:buClr>
                <a:schemeClr val="dk1"/>
              </a:buClr>
              <a:buSzPct val="100000"/>
              <a:buFont typeface="Arial"/>
              <a:buChar char="–"/>
              <a:defRPr sz="2400" b="0" i="0" u="none" strike="noStrike" cap="none">
                <a:solidFill>
                  <a:schemeClr val="dk1"/>
                </a:solidFill>
                <a:latin typeface="Calibri"/>
                <a:ea typeface="Calibri"/>
                <a:cs typeface="Calibri"/>
                <a:sym typeface="Calibri"/>
              </a:defRPr>
            </a:lvl2pPr>
            <a:lvl3pPr marL="1143000" marR="0" lvl="2"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0200" marR="0" lvl="3" indent="-114300"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114300"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114300"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pPr marL="460375" indent="-452438"/>
            <a:r>
              <a:rPr lang="en-US"/>
              <a:t>10952-0</a:t>
            </a:r>
          </a:p>
          <a:p>
            <a:pPr marL="177800" indent="-169863">
              <a:buFont typeface="Arial"/>
              <a:buNone/>
            </a:pPr>
            <a:r>
              <a:rPr lang="en-US"/>
              <a:t>“Swine urine proteins IgE Ab [Units/volume] in Serum”</a:t>
            </a:r>
            <a:endParaRPr lang="en-US" dirty="0"/>
          </a:p>
        </p:txBody>
      </p:sp>
      <p:pic>
        <p:nvPicPr>
          <p:cNvPr id="7" name="Picture 6">
            <a:extLst>
              <a:ext uri="{FF2B5EF4-FFF2-40B4-BE49-F238E27FC236}">
                <a16:creationId xmlns:a16="http://schemas.microsoft.com/office/drawing/2014/main" id="{9A5A968C-069B-CF45-B92C-9F90DFDEC7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07090" y="4060431"/>
            <a:ext cx="2881736" cy="1622310"/>
          </a:xfrm>
          <a:prstGeom prst="rect">
            <a:avLst/>
          </a:prstGeom>
        </p:spPr>
      </p:pic>
    </p:spTree>
    <p:extLst>
      <p:ext uri="{BB962C8B-B14F-4D97-AF65-F5344CB8AC3E}">
        <p14:creationId xmlns:p14="http://schemas.microsoft.com/office/powerpoint/2010/main" val="1903459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SNOMED CT - One graph to rule them all?</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00200"/>
            <a:ext cx="9144000" cy="4209324"/>
          </a:xfrm>
          <a:prstGeom prst="rect">
            <a:avLst/>
          </a:prstGeom>
        </p:spPr>
      </p:pic>
    </p:spTree>
    <p:extLst>
      <p:ext uri="{BB962C8B-B14F-4D97-AF65-F5344CB8AC3E}">
        <p14:creationId xmlns:p14="http://schemas.microsoft.com/office/powerpoint/2010/main" val="11773819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a:xfrm>
            <a:off x="457200" y="1600200"/>
            <a:ext cx="8229600" cy="4616042"/>
          </a:xfrm>
        </p:spPr>
        <p:txBody>
          <a:bodyPr anchor="ctr"/>
          <a:lstStyle/>
          <a:p>
            <a:pPr marL="11112" indent="0" algn="ctr">
              <a:buNone/>
            </a:pPr>
            <a:r>
              <a:rPr lang="en-US" dirty="0">
                <a:solidFill>
                  <a:schemeClr val="bg1"/>
                </a:solidFill>
              </a:rPr>
              <a:t>You just got hired as a chief data scientist at a health informatics company, and you are asked to figure out what drug treats what diseases.</a:t>
            </a:r>
          </a:p>
          <a:p>
            <a:pPr marL="11112" indent="0" algn="ctr">
              <a:buNone/>
            </a:pPr>
            <a:endParaRPr lang="en-US" dirty="0">
              <a:solidFill>
                <a:schemeClr val="bg1"/>
              </a:solidFill>
            </a:endParaRPr>
          </a:p>
          <a:p>
            <a:pPr marL="11112" indent="0" algn="ctr">
              <a:buNone/>
            </a:pPr>
            <a:r>
              <a:rPr lang="en-US" i="1" dirty="0">
                <a:solidFill>
                  <a:schemeClr val="bg1"/>
                </a:solidFill>
              </a:rPr>
              <a:t>Think of ways in which you might do that</a:t>
            </a:r>
          </a:p>
        </p:txBody>
      </p:sp>
    </p:spTree>
    <p:extLst>
      <p:ext uri="{BB962C8B-B14F-4D97-AF65-F5344CB8AC3E}">
        <p14:creationId xmlns:p14="http://schemas.microsoft.com/office/powerpoint/2010/main" val="3627540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p>
            <a:pPr algn="ctr"/>
            <a:r>
              <a:rPr lang="en-US" dirty="0"/>
              <a:t>The most important knowledge graph in medicine</a:t>
            </a:r>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7864554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Shape 373"/>
          <p:cNvSpPr txBox="1">
            <a:spLocks noGrp="1"/>
          </p:cNvSpPr>
          <p:nvPr>
            <p:ph type="title"/>
          </p:nvPr>
        </p:nvSpPr>
        <p:spPr>
          <a:xfrm>
            <a:off x="0" y="0"/>
            <a:ext cx="8686800" cy="1143000"/>
          </a:xfrm>
          <a:prstGeom prst="rect">
            <a:avLst/>
          </a:prstGeom>
          <a:noFill/>
          <a:ln>
            <a:noFill/>
          </a:ln>
        </p:spPr>
        <p:txBody>
          <a:bodyPr lIns="91425" tIns="45700" rIns="91425" bIns="45700" anchor="t" anchorCtr="0">
            <a:noAutofit/>
          </a:bodyPr>
          <a:lstStyle/>
          <a:p>
            <a:pPr marL="0" marR="0" lvl="0" indent="0" algn="l" rtl="0">
              <a:spcBef>
                <a:spcPts val="0"/>
              </a:spcBef>
              <a:buClr>
                <a:schemeClr val="dk1"/>
              </a:buClr>
              <a:buSzPct val="25000"/>
              <a:buFont typeface="Calibri"/>
              <a:buNone/>
            </a:pPr>
            <a:r>
              <a:rPr lang="en-US" sz="4400" b="0" i="0" u="none" strike="noStrike" cap="none" dirty="0" err="1">
                <a:solidFill>
                  <a:schemeClr val="dk1"/>
                </a:solidFill>
                <a:latin typeface="Calibri"/>
                <a:ea typeface="Calibri"/>
                <a:cs typeface="Calibri"/>
                <a:sym typeface="Calibri"/>
              </a:rPr>
              <a:t>Metathesaurs</a:t>
            </a:r>
            <a:r>
              <a:rPr lang="en-US" sz="4400" b="0" i="0" u="none" strike="noStrike" cap="none" dirty="0">
                <a:solidFill>
                  <a:schemeClr val="dk1"/>
                </a:solidFill>
                <a:latin typeface="Calibri"/>
                <a:ea typeface="Calibri"/>
                <a:cs typeface="Calibri"/>
                <a:sym typeface="Calibri"/>
              </a:rPr>
              <a:t>: </a:t>
            </a:r>
            <a:r>
              <a:rPr lang="en" sz="4400" b="0" i="0" u="none" strike="noStrike" cap="none" dirty="0">
                <a:solidFill>
                  <a:schemeClr val="dk1"/>
                </a:solidFill>
                <a:latin typeface="Calibri"/>
                <a:ea typeface="Calibri"/>
                <a:cs typeface="Calibri"/>
                <a:sym typeface="Calibri"/>
              </a:rPr>
              <a:t>Identifiers</a:t>
            </a:r>
          </a:p>
        </p:txBody>
      </p:sp>
      <p:sp>
        <p:nvSpPr>
          <p:cNvPr id="374" name="Shape 374"/>
          <p:cNvSpPr txBox="1">
            <a:spLocks noGrp="1"/>
          </p:cNvSpPr>
          <p:nvPr>
            <p:ph type="body" idx="1"/>
          </p:nvPr>
        </p:nvSpPr>
        <p:spPr>
          <a:xfrm>
            <a:off x="457200" y="1600200"/>
            <a:ext cx="4038599" cy="4525963"/>
          </a:xfrm>
          <a:prstGeom prst="rect">
            <a:avLst/>
          </a:prstGeom>
          <a:noFill/>
          <a:ln>
            <a:noFill/>
          </a:ln>
        </p:spPr>
        <p:txBody>
          <a:bodyPr lIns="91425" tIns="45700" rIns="91425" bIns="45700" anchor="t" anchorCtr="0">
            <a:noAutofit/>
          </a:bodyPr>
          <a:lstStyle/>
          <a:p>
            <a:pPr marL="460375" marR="0" lvl="0" indent="-460375" algn="l" rtl="0">
              <a:lnSpc>
                <a:spcPct val="90000"/>
              </a:lnSpc>
              <a:spcBef>
                <a:spcPts val="0"/>
              </a:spcBef>
              <a:spcAft>
                <a:spcPts val="0"/>
              </a:spcAft>
              <a:buClr>
                <a:schemeClr val="dk1"/>
              </a:buClr>
              <a:buSzPct val="99166"/>
              <a:buFont typeface="Arial"/>
              <a:buChar char="•"/>
            </a:pPr>
            <a:r>
              <a:rPr lang="en" sz="2380" b="0" i="0" u="none" strike="noStrike" cap="none" dirty="0">
                <a:solidFill>
                  <a:schemeClr val="dk1"/>
                </a:solidFill>
                <a:latin typeface="Calibri"/>
                <a:ea typeface="Calibri"/>
                <a:cs typeface="Calibri"/>
                <a:sym typeface="Calibri"/>
              </a:rPr>
              <a:t>Concept Unique Identifiers (CUI) – 2,612,024</a:t>
            </a:r>
          </a:p>
          <a:p>
            <a:pPr marL="460375" marR="0" lvl="0" indent="-460375" algn="l" rtl="0">
              <a:lnSpc>
                <a:spcPct val="90000"/>
              </a:lnSpc>
              <a:spcBef>
                <a:spcPts val="476"/>
              </a:spcBef>
              <a:spcAft>
                <a:spcPts val="0"/>
              </a:spcAft>
              <a:buClr>
                <a:schemeClr val="dk1"/>
              </a:buClr>
              <a:buSzPct val="99166"/>
              <a:buFont typeface="Arial"/>
              <a:buNone/>
            </a:pPr>
            <a:endParaRPr sz="2380" b="0" i="0" u="none" strike="noStrike" cap="none" dirty="0">
              <a:solidFill>
                <a:schemeClr val="dk1"/>
              </a:solidFill>
              <a:latin typeface="Calibri"/>
              <a:ea typeface="Calibri"/>
              <a:cs typeface="Calibri"/>
              <a:sym typeface="Calibri"/>
            </a:endParaRPr>
          </a:p>
          <a:p>
            <a:pPr marL="460375" marR="0" lvl="0" indent="-460375" algn="l" rtl="0">
              <a:lnSpc>
                <a:spcPct val="90000"/>
              </a:lnSpc>
              <a:spcBef>
                <a:spcPts val="476"/>
              </a:spcBef>
              <a:spcAft>
                <a:spcPts val="0"/>
              </a:spcAft>
              <a:buClr>
                <a:schemeClr val="dk1"/>
              </a:buClr>
              <a:buSzPct val="99166"/>
              <a:buFont typeface="Arial"/>
              <a:buChar char="•"/>
            </a:pPr>
            <a:r>
              <a:rPr lang="en" sz="2380" b="0" i="0" u="none" strike="noStrike" cap="none" dirty="0">
                <a:solidFill>
                  <a:schemeClr val="dk1"/>
                </a:solidFill>
                <a:latin typeface="Calibri"/>
                <a:ea typeface="Calibri"/>
                <a:cs typeface="Calibri"/>
                <a:sym typeface="Calibri"/>
              </a:rPr>
              <a:t>Lexical (term) Unique Identifiers (LUI) – 7,734,809</a:t>
            </a:r>
          </a:p>
          <a:p>
            <a:pPr marL="460375" marR="0" lvl="0" indent="-460375" algn="l" rtl="0">
              <a:lnSpc>
                <a:spcPct val="90000"/>
              </a:lnSpc>
              <a:spcBef>
                <a:spcPts val="476"/>
              </a:spcBef>
              <a:spcAft>
                <a:spcPts val="0"/>
              </a:spcAft>
              <a:buClr>
                <a:schemeClr val="dk1"/>
              </a:buClr>
              <a:buSzPct val="99166"/>
              <a:buFont typeface="Arial"/>
              <a:buNone/>
            </a:pPr>
            <a:endParaRPr sz="2380" b="0" i="0" u="none" strike="noStrike" cap="none" dirty="0">
              <a:solidFill>
                <a:schemeClr val="dk1"/>
              </a:solidFill>
              <a:latin typeface="Calibri"/>
              <a:ea typeface="Calibri"/>
              <a:cs typeface="Calibri"/>
              <a:sym typeface="Calibri"/>
            </a:endParaRPr>
          </a:p>
          <a:p>
            <a:pPr marL="460375" marR="0" lvl="0" indent="-460375" algn="l" rtl="0">
              <a:lnSpc>
                <a:spcPct val="90000"/>
              </a:lnSpc>
              <a:spcBef>
                <a:spcPts val="476"/>
              </a:spcBef>
              <a:spcAft>
                <a:spcPts val="0"/>
              </a:spcAft>
              <a:buClr>
                <a:schemeClr val="dk1"/>
              </a:buClr>
              <a:buSzPct val="99166"/>
              <a:buFont typeface="Arial"/>
              <a:buChar char="•"/>
            </a:pPr>
            <a:r>
              <a:rPr lang="en" sz="2380" b="0" i="0" u="none" strike="noStrike" cap="none" dirty="0">
                <a:solidFill>
                  <a:schemeClr val="dk1"/>
                </a:solidFill>
                <a:latin typeface="Calibri"/>
                <a:ea typeface="Calibri"/>
                <a:cs typeface="Calibri"/>
                <a:sym typeface="Calibri"/>
              </a:rPr>
              <a:t>String Unique Identifiers (SUI) – 8,677,735</a:t>
            </a:r>
          </a:p>
          <a:p>
            <a:pPr marL="460375" marR="0" lvl="0" indent="-460375" algn="l" rtl="0">
              <a:lnSpc>
                <a:spcPct val="90000"/>
              </a:lnSpc>
              <a:spcBef>
                <a:spcPts val="476"/>
              </a:spcBef>
              <a:spcAft>
                <a:spcPts val="0"/>
              </a:spcAft>
              <a:buClr>
                <a:schemeClr val="dk1"/>
              </a:buClr>
              <a:buSzPct val="99166"/>
              <a:buFont typeface="Arial"/>
              <a:buNone/>
            </a:pPr>
            <a:endParaRPr sz="2380" b="0" i="0" u="none" strike="noStrike" cap="none" dirty="0">
              <a:solidFill>
                <a:schemeClr val="dk1"/>
              </a:solidFill>
              <a:latin typeface="Calibri"/>
              <a:ea typeface="Calibri"/>
              <a:cs typeface="Calibri"/>
              <a:sym typeface="Calibri"/>
            </a:endParaRPr>
          </a:p>
          <a:p>
            <a:pPr marL="460375" marR="0" lvl="0" indent="-460375" algn="l" rtl="0">
              <a:lnSpc>
                <a:spcPct val="90000"/>
              </a:lnSpc>
              <a:spcBef>
                <a:spcPts val="476"/>
              </a:spcBef>
              <a:buClr>
                <a:schemeClr val="dk1"/>
              </a:buClr>
              <a:buSzPct val="99166"/>
              <a:buFont typeface="Arial"/>
              <a:buChar char="•"/>
            </a:pPr>
            <a:r>
              <a:rPr lang="en" sz="2380" b="0" i="0" u="none" strike="noStrike" cap="none" dirty="0">
                <a:solidFill>
                  <a:schemeClr val="dk1"/>
                </a:solidFill>
                <a:latin typeface="Calibri"/>
                <a:ea typeface="Calibri"/>
                <a:cs typeface="Calibri"/>
                <a:sym typeface="Calibri"/>
              </a:rPr>
              <a:t>Atom Unique Identifiers (AUI) – 10,506,764</a:t>
            </a:r>
          </a:p>
        </p:txBody>
      </p:sp>
      <p:pic>
        <p:nvPicPr>
          <p:cNvPr id="375" name="Shape 375" descr="graphic of the CUI, LUI, SUI, and AUIs associated with the concept 'Headache'"/>
          <p:cNvPicPr preferRelativeResize="0"/>
          <p:nvPr/>
        </p:nvPicPr>
        <p:blipFill rotWithShape="1">
          <a:blip r:embed="rId3">
            <a:alphaModFix/>
          </a:blip>
          <a:srcRect/>
          <a:stretch/>
        </p:blipFill>
        <p:spPr>
          <a:xfrm>
            <a:off x="5064982" y="1123774"/>
            <a:ext cx="3801661" cy="5427453"/>
          </a:xfrm>
          <a:prstGeom prst="rect">
            <a:avLst/>
          </a:prstGeom>
          <a:noFill/>
          <a:ln>
            <a:noFill/>
          </a:ln>
          <a:effectLst>
            <a:outerShdw blurRad="292100" dist="139700" dir="2700000" algn="tl" rotWithShape="0">
              <a:srgbClr val="333333">
                <a:alpha val="64705"/>
              </a:srgb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4">
                                            <p:txEl>
                                              <p:pRg st="6" end="6"/>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7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7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7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0" name="Shape 380"/>
          <p:cNvSpPr txBox="1">
            <a:spLocks noGrp="1"/>
          </p:cNvSpPr>
          <p:nvPr>
            <p:ph type="title"/>
          </p:nvPr>
        </p:nvSpPr>
        <p:spPr>
          <a:xfrm>
            <a:off x="0" y="0"/>
            <a:ext cx="8686800" cy="1143000"/>
          </a:xfrm>
          <a:prstGeom prst="rect">
            <a:avLst/>
          </a:prstGeom>
          <a:noFill/>
          <a:ln>
            <a:noFill/>
          </a:ln>
        </p:spPr>
        <p:txBody>
          <a:bodyPr lIns="91425" tIns="45700" rIns="91425" bIns="45700" anchor="t" anchorCtr="0">
            <a:noAutofit/>
          </a:bodyPr>
          <a:lstStyle/>
          <a:p>
            <a:pPr marL="0" marR="0" lvl="0" indent="0" algn="l" rtl="0">
              <a:spcBef>
                <a:spcPts val="0"/>
              </a:spcBef>
              <a:buClr>
                <a:schemeClr val="dk1"/>
              </a:buClr>
              <a:buSzPct val="25000"/>
              <a:buFont typeface="Calibri"/>
              <a:buNone/>
            </a:pPr>
            <a:r>
              <a:rPr lang="en-US" sz="4400" b="0" i="0" u="none" strike="noStrike" cap="none" dirty="0" err="1">
                <a:solidFill>
                  <a:schemeClr val="dk1"/>
                </a:solidFill>
                <a:latin typeface="Calibri"/>
                <a:ea typeface="Calibri"/>
                <a:cs typeface="Calibri"/>
                <a:sym typeface="Calibri"/>
              </a:rPr>
              <a:t>Metathesaurus</a:t>
            </a:r>
            <a:r>
              <a:rPr lang="en-US" sz="4400" b="0" i="0" u="none" strike="noStrike" cap="none" dirty="0">
                <a:solidFill>
                  <a:schemeClr val="dk1"/>
                </a:solidFill>
                <a:latin typeface="Calibri"/>
                <a:ea typeface="Calibri"/>
                <a:cs typeface="Calibri"/>
                <a:sym typeface="Calibri"/>
              </a:rPr>
              <a:t>: </a:t>
            </a:r>
            <a:r>
              <a:rPr lang="en" sz="4400" b="0" i="0" u="none" strike="noStrike" cap="none" dirty="0">
                <a:solidFill>
                  <a:schemeClr val="dk1"/>
                </a:solidFill>
                <a:latin typeface="Calibri"/>
                <a:ea typeface="Calibri"/>
                <a:cs typeface="Calibri"/>
                <a:sym typeface="Calibri"/>
              </a:rPr>
              <a:t>data files</a:t>
            </a:r>
          </a:p>
        </p:txBody>
      </p:sp>
      <p:graphicFrame>
        <p:nvGraphicFramePr>
          <p:cNvPr id="381" name="Shape 381"/>
          <p:cNvGraphicFramePr/>
          <p:nvPr/>
        </p:nvGraphicFramePr>
        <p:xfrm>
          <a:off x="92228" y="1840858"/>
          <a:ext cx="4472550" cy="3086100"/>
        </p:xfrm>
        <a:graphic>
          <a:graphicData uri="http://schemas.openxmlformats.org/drawingml/2006/table">
            <a:tbl>
              <a:tblPr firstRow="1">
                <a:noFill/>
                <a:tableStyleId>{A229051F-6A13-4D68-B67C-04365384FD53}</a:tableStyleId>
              </a:tblPr>
              <a:tblGrid>
                <a:gridCol w="1139550">
                  <a:extLst>
                    <a:ext uri="{9D8B030D-6E8A-4147-A177-3AD203B41FA5}">
                      <a16:colId xmlns:a16="http://schemas.microsoft.com/office/drawing/2014/main" val="20000"/>
                    </a:ext>
                  </a:extLst>
                </a:gridCol>
                <a:gridCol w="3333000">
                  <a:extLst>
                    <a:ext uri="{9D8B030D-6E8A-4147-A177-3AD203B41FA5}">
                      <a16:colId xmlns:a16="http://schemas.microsoft.com/office/drawing/2014/main" val="20001"/>
                    </a:ext>
                  </a:extLst>
                </a:gridCol>
              </a:tblGrid>
              <a:tr h="228600">
                <a:tc>
                  <a:txBody>
                    <a:bodyPr/>
                    <a:lstStyle/>
                    <a:p>
                      <a:pPr marL="0" marR="0" lvl="0" indent="0" algn="ctr" rtl="0">
                        <a:spcBef>
                          <a:spcPts val="0"/>
                        </a:spcBef>
                        <a:buSzPct val="25000"/>
                        <a:buNone/>
                      </a:pPr>
                      <a:r>
                        <a:rPr lang="en" sz="1800" u="none"/>
                        <a:t>File Name</a:t>
                      </a:r>
                    </a:p>
                  </a:txBody>
                  <a:tcPr marL="19050" marR="19050" marT="19050" marB="19050"/>
                </a:tc>
                <a:tc>
                  <a:txBody>
                    <a:bodyPr/>
                    <a:lstStyle/>
                    <a:p>
                      <a:pPr marL="0" marR="0" lvl="0" indent="0" algn="ctr" rtl="0">
                        <a:spcBef>
                          <a:spcPts val="0"/>
                        </a:spcBef>
                        <a:buSzPct val="25000"/>
                        <a:buNone/>
                      </a:pPr>
                      <a:r>
                        <a:rPr lang="en" sz="1800" u="none"/>
                        <a:t>Contents</a:t>
                      </a:r>
                    </a:p>
                  </a:txBody>
                  <a:tcPr marL="19050" marR="19050" marT="19050" marB="19050"/>
                </a:tc>
                <a:extLst>
                  <a:ext uri="{0D108BD9-81ED-4DB2-BD59-A6C34878D82A}">
                    <a16:rowId xmlns:a16="http://schemas.microsoft.com/office/drawing/2014/main" val="10000"/>
                  </a:ext>
                </a:extLst>
              </a:tr>
              <a:tr h="228600">
                <a:tc>
                  <a:txBody>
                    <a:bodyPr/>
                    <a:lstStyle/>
                    <a:p>
                      <a:pPr marL="0" marR="0" lvl="0" indent="0" algn="ctr" rtl="0">
                        <a:spcBef>
                          <a:spcPts val="0"/>
                        </a:spcBef>
                        <a:buSzPct val="25000"/>
                        <a:buNone/>
                      </a:pPr>
                      <a:r>
                        <a:rPr lang="en" sz="1800" u="none"/>
                        <a:t>MRCONSO</a:t>
                      </a:r>
                    </a:p>
                  </a:txBody>
                  <a:tcPr marL="19050" marR="19050" marT="19050" marB="19050"/>
                </a:tc>
                <a:tc>
                  <a:txBody>
                    <a:bodyPr/>
                    <a:lstStyle/>
                    <a:p>
                      <a:pPr marL="0" marR="0" lvl="0" indent="0" algn="ctr" rtl="0">
                        <a:spcBef>
                          <a:spcPts val="0"/>
                        </a:spcBef>
                        <a:buSzPct val="25000"/>
                        <a:buNone/>
                      </a:pPr>
                      <a:r>
                        <a:rPr lang="en" sz="1800" u="none"/>
                        <a:t>Names, Synonyms, Terms, Term Types, Codes</a:t>
                      </a:r>
                    </a:p>
                  </a:txBody>
                  <a:tcPr marL="19050" marR="19050" marT="19050" marB="19050"/>
                </a:tc>
                <a:extLst>
                  <a:ext uri="{0D108BD9-81ED-4DB2-BD59-A6C34878D82A}">
                    <a16:rowId xmlns:a16="http://schemas.microsoft.com/office/drawing/2014/main" val="10001"/>
                  </a:ext>
                </a:extLst>
              </a:tr>
              <a:tr h="228600">
                <a:tc>
                  <a:txBody>
                    <a:bodyPr/>
                    <a:lstStyle/>
                    <a:p>
                      <a:pPr marL="0" marR="0" lvl="0" indent="0" algn="ctr" rtl="0">
                        <a:spcBef>
                          <a:spcPts val="0"/>
                        </a:spcBef>
                        <a:buSzPct val="25000"/>
                        <a:buNone/>
                      </a:pPr>
                      <a:r>
                        <a:rPr lang="en" sz="1800" u="none"/>
                        <a:t>MRREL</a:t>
                      </a:r>
                    </a:p>
                  </a:txBody>
                  <a:tcPr marL="19050" marR="19050" marT="19050" marB="19050"/>
                </a:tc>
                <a:tc>
                  <a:txBody>
                    <a:bodyPr/>
                    <a:lstStyle/>
                    <a:p>
                      <a:pPr marL="0" marR="0" lvl="0" indent="0" algn="ctr" rtl="0">
                        <a:spcBef>
                          <a:spcPts val="0"/>
                        </a:spcBef>
                        <a:buSzPct val="25000"/>
                        <a:buNone/>
                      </a:pPr>
                      <a:r>
                        <a:rPr lang="en" sz="1800" u="none"/>
                        <a:t>Relationships</a:t>
                      </a:r>
                    </a:p>
                  </a:txBody>
                  <a:tcPr marL="19050" marR="19050" marT="19050" marB="19050"/>
                </a:tc>
                <a:extLst>
                  <a:ext uri="{0D108BD9-81ED-4DB2-BD59-A6C34878D82A}">
                    <a16:rowId xmlns:a16="http://schemas.microsoft.com/office/drawing/2014/main" val="10002"/>
                  </a:ext>
                </a:extLst>
              </a:tr>
              <a:tr h="228600">
                <a:tc>
                  <a:txBody>
                    <a:bodyPr/>
                    <a:lstStyle/>
                    <a:p>
                      <a:pPr marL="0" marR="0" lvl="0" indent="0" algn="ctr" rtl="0">
                        <a:spcBef>
                          <a:spcPts val="0"/>
                        </a:spcBef>
                        <a:buSzPct val="25000"/>
                        <a:buNone/>
                      </a:pPr>
                      <a:r>
                        <a:rPr lang="en" sz="1800" u="none"/>
                        <a:t>MRHIER</a:t>
                      </a:r>
                    </a:p>
                  </a:txBody>
                  <a:tcPr marL="19050" marR="19050" marT="19050" marB="19050"/>
                </a:tc>
                <a:tc>
                  <a:txBody>
                    <a:bodyPr/>
                    <a:lstStyle/>
                    <a:p>
                      <a:pPr marL="0" marR="0" lvl="0" indent="0" algn="ctr" rtl="0">
                        <a:spcBef>
                          <a:spcPts val="0"/>
                        </a:spcBef>
                        <a:buSzPct val="25000"/>
                        <a:buNone/>
                      </a:pPr>
                      <a:r>
                        <a:rPr lang="en" sz="1800" u="none"/>
                        <a:t>Hierarchies</a:t>
                      </a:r>
                    </a:p>
                  </a:txBody>
                  <a:tcPr marL="19050" marR="19050" marT="19050" marB="19050"/>
                </a:tc>
                <a:extLst>
                  <a:ext uri="{0D108BD9-81ED-4DB2-BD59-A6C34878D82A}">
                    <a16:rowId xmlns:a16="http://schemas.microsoft.com/office/drawing/2014/main" val="10003"/>
                  </a:ext>
                </a:extLst>
              </a:tr>
              <a:tr h="228600">
                <a:tc>
                  <a:txBody>
                    <a:bodyPr/>
                    <a:lstStyle/>
                    <a:p>
                      <a:pPr marL="0" marR="0" lvl="0" indent="0" algn="ctr" rtl="0">
                        <a:spcBef>
                          <a:spcPts val="0"/>
                        </a:spcBef>
                        <a:buSzPct val="25000"/>
                        <a:buNone/>
                      </a:pPr>
                      <a:r>
                        <a:rPr lang="en" sz="1800" u="none"/>
                        <a:t>MRSAT</a:t>
                      </a:r>
                    </a:p>
                  </a:txBody>
                  <a:tcPr marL="19050" marR="19050" marT="19050" marB="19050"/>
                </a:tc>
                <a:tc>
                  <a:txBody>
                    <a:bodyPr/>
                    <a:lstStyle/>
                    <a:p>
                      <a:pPr marL="0" marR="0" lvl="0" indent="0" algn="ctr" rtl="0">
                        <a:spcBef>
                          <a:spcPts val="0"/>
                        </a:spcBef>
                        <a:buSzPct val="25000"/>
                        <a:buNone/>
                      </a:pPr>
                      <a:r>
                        <a:rPr lang="en" sz="1800" u="none"/>
                        <a:t>Attributes</a:t>
                      </a:r>
                    </a:p>
                  </a:txBody>
                  <a:tcPr marL="19050" marR="19050" marT="19050" marB="19050"/>
                </a:tc>
                <a:extLst>
                  <a:ext uri="{0D108BD9-81ED-4DB2-BD59-A6C34878D82A}">
                    <a16:rowId xmlns:a16="http://schemas.microsoft.com/office/drawing/2014/main" val="10004"/>
                  </a:ext>
                </a:extLst>
              </a:tr>
              <a:tr h="228600">
                <a:tc>
                  <a:txBody>
                    <a:bodyPr/>
                    <a:lstStyle/>
                    <a:p>
                      <a:pPr marL="0" marR="0" lvl="0" indent="0" algn="ctr" rtl="0">
                        <a:spcBef>
                          <a:spcPts val="0"/>
                        </a:spcBef>
                        <a:buSzPct val="25000"/>
                        <a:buNone/>
                      </a:pPr>
                      <a:r>
                        <a:rPr lang="en" sz="1800" u="none"/>
                        <a:t>MRDEF</a:t>
                      </a:r>
                    </a:p>
                  </a:txBody>
                  <a:tcPr marL="19050" marR="19050" marT="19050" marB="19050"/>
                </a:tc>
                <a:tc>
                  <a:txBody>
                    <a:bodyPr/>
                    <a:lstStyle/>
                    <a:p>
                      <a:pPr marL="0" marR="0" lvl="0" indent="0" algn="ctr" rtl="0">
                        <a:spcBef>
                          <a:spcPts val="0"/>
                        </a:spcBef>
                        <a:buSzPct val="25000"/>
                        <a:buNone/>
                      </a:pPr>
                      <a:r>
                        <a:rPr lang="en" sz="1800" u="none"/>
                        <a:t>Definitions</a:t>
                      </a:r>
                    </a:p>
                  </a:txBody>
                  <a:tcPr marL="19050" marR="19050" marT="19050" marB="19050"/>
                </a:tc>
                <a:extLst>
                  <a:ext uri="{0D108BD9-81ED-4DB2-BD59-A6C34878D82A}">
                    <a16:rowId xmlns:a16="http://schemas.microsoft.com/office/drawing/2014/main" val="10005"/>
                  </a:ext>
                </a:extLst>
              </a:tr>
              <a:tr h="228600">
                <a:tc>
                  <a:txBody>
                    <a:bodyPr/>
                    <a:lstStyle/>
                    <a:p>
                      <a:pPr marL="0" marR="0" lvl="0" indent="0" algn="ctr" rtl="0">
                        <a:spcBef>
                          <a:spcPts val="0"/>
                        </a:spcBef>
                        <a:buSzPct val="25000"/>
                        <a:buNone/>
                      </a:pPr>
                      <a:r>
                        <a:rPr lang="en" sz="1800" u="none"/>
                        <a:t>MRMAP</a:t>
                      </a:r>
                    </a:p>
                  </a:txBody>
                  <a:tcPr marL="19050" marR="19050" marT="19050" marB="19050"/>
                </a:tc>
                <a:tc>
                  <a:txBody>
                    <a:bodyPr/>
                    <a:lstStyle/>
                    <a:p>
                      <a:pPr marL="0" marR="0" lvl="0" indent="0" algn="ctr" rtl="0">
                        <a:spcBef>
                          <a:spcPts val="0"/>
                        </a:spcBef>
                        <a:buSzPct val="25000"/>
                        <a:buNone/>
                      </a:pPr>
                      <a:r>
                        <a:rPr lang="en" sz="1800" u="none"/>
                        <a:t>Mappings</a:t>
                      </a:r>
                    </a:p>
                  </a:txBody>
                  <a:tcPr marL="19050" marR="19050" marT="19050" marB="19050"/>
                </a:tc>
                <a:extLst>
                  <a:ext uri="{0D108BD9-81ED-4DB2-BD59-A6C34878D82A}">
                    <a16:rowId xmlns:a16="http://schemas.microsoft.com/office/drawing/2014/main" val="10006"/>
                  </a:ext>
                </a:extLst>
              </a:tr>
              <a:tr h="228600">
                <a:tc>
                  <a:txBody>
                    <a:bodyPr/>
                    <a:lstStyle/>
                    <a:p>
                      <a:pPr marL="0" marR="0" lvl="0" indent="0" algn="ctr" rtl="0">
                        <a:spcBef>
                          <a:spcPts val="0"/>
                        </a:spcBef>
                        <a:buSzPct val="25000"/>
                        <a:buNone/>
                      </a:pPr>
                      <a:r>
                        <a:rPr lang="en" sz="1800" u="none"/>
                        <a:t>MRSMAP</a:t>
                      </a:r>
                    </a:p>
                  </a:txBody>
                  <a:tcPr marL="19050" marR="19050" marT="19050" marB="19050"/>
                </a:tc>
                <a:tc>
                  <a:txBody>
                    <a:bodyPr/>
                    <a:lstStyle/>
                    <a:p>
                      <a:pPr marL="0" marR="0" lvl="0" indent="0" algn="ctr" rtl="0">
                        <a:spcBef>
                          <a:spcPts val="0"/>
                        </a:spcBef>
                        <a:buSzPct val="25000"/>
                        <a:buNone/>
                      </a:pPr>
                      <a:r>
                        <a:rPr lang="en" sz="1800" u="none"/>
                        <a:t>Simplified Mappings</a:t>
                      </a:r>
                    </a:p>
                  </a:txBody>
                  <a:tcPr marL="19050" marR="19050" marT="19050" marB="19050"/>
                </a:tc>
                <a:extLst>
                  <a:ext uri="{0D108BD9-81ED-4DB2-BD59-A6C34878D82A}">
                    <a16:rowId xmlns:a16="http://schemas.microsoft.com/office/drawing/2014/main" val="10007"/>
                  </a:ext>
                </a:extLst>
              </a:tr>
              <a:tr h="228600">
                <a:tc>
                  <a:txBody>
                    <a:bodyPr/>
                    <a:lstStyle/>
                    <a:p>
                      <a:pPr marL="0" marR="0" lvl="0" indent="0" algn="ctr" rtl="0">
                        <a:spcBef>
                          <a:spcPts val="0"/>
                        </a:spcBef>
                        <a:buSzPct val="25000"/>
                        <a:buNone/>
                      </a:pPr>
                      <a:r>
                        <a:rPr lang="en" sz="1800" u="none"/>
                        <a:t>MRSTY</a:t>
                      </a:r>
                    </a:p>
                  </a:txBody>
                  <a:tcPr marL="19050" marR="19050" marT="19050" marB="19050" anchor="ctr"/>
                </a:tc>
                <a:tc>
                  <a:txBody>
                    <a:bodyPr/>
                    <a:lstStyle/>
                    <a:p>
                      <a:pPr marL="0" marR="0" lvl="0" indent="0" algn="ctr" rtl="0">
                        <a:spcBef>
                          <a:spcPts val="0"/>
                        </a:spcBef>
                        <a:buSzPct val="25000"/>
                        <a:buNone/>
                      </a:pPr>
                      <a:r>
                        <a:rPr lang="en" sz="1800" u="none" dirty="0"/>
                        <a:t>Semantic Types</a:t>
                      </a:r>
                    </a:p>
                  </a:txBody>
                  <a:tcPr marL="19050" marR="19050" marT="19050" marB="19050" anchor="ctr"/>
                </a:tc>
                <a:extLst>
                  <a:ext uri="{0D108BD9-81ED-4DB2-BD59-A6C34878D82A}">
                    <a16:rowId xmlns:a16="http://schemas.microsoft.com/office/drawing/2014/main" val="10008"/>
                  </a:ext>
                </a:extLst>
              </a:tr>
            </a:tbl>
          </a:graphicData>
        </a:graphic>
      </p:graphicFrame>
      <p:pic>
        <p:nvPicPr>
          <p:cNvPr id="382" name="Shape 382"/>
          <p:cNvPicPr preferRelativeResize="0"/>
          <p:nvPr/>
        </p:nvPicPr>
        <p:blipFill rotWithShape="1">
          <a:blip r:embed="rId3">
            <a:alphaModFix/>
          </a:blip>
          <a:srcRect l="70978" t="38242" r="4792" b="17720"/>
          <a:stretch/>
        </p:blipFill>
        <p:spPr>
          <a:xfrm>
            <a:off x="6458762" y="2191935"/>
            <a:ext cx="2665568" cy="2474376"/>
          </a:xfrm>
          <a:prstGeom prst="rect">
            <a:avLst/>
          </a:prstGeom>
          <a:noFill/>
          <a:ln>
            <a:noFill/>
          </a:ln>
        </p:spPr>
      </p:pic>
      <p:pic>
        <p:nvPicPr>
          <p:cNvPr id="383" name="Shape 383"/>
          <p:cNvPicPr preferRelativeResize="0"/>
          <p:nvPr/>
        </p:nvPicPr>
        <p:blipFill rotWithShape="1">
          <a:blip r:embed="rId4">
            <a:alphaModFix/>
          </a:blip>
          <a:srcRect/>
          <a:stretch/>
        </p:blipFill>
        <p:spPr>
          <a:xfrm>
            <a:off x="6191192" y="4715301"/>
            <a:ext cx="2933138" cy="1917509"/>
          </a:xfrm>
          <a:prstGeom prst="rect">
            <a:avLst/>
          </a:prstGeom>
          <a:noFill/>
          <a:ln>
            <a:noFill/>
          </a:ln>
        </p:spPr>
      </p:pic>
      <p:pic>
        <p:nvPicPr>
          <p:cNvPr id="384" name="Shape 384"/>
          <p:cNvPicPr preferRelativeResize="0"/>
          <p:nvPr/>
        </p:nvPicPr>
        <p:blipFill rotWithShape="1">
          <a:blip r:embed="rId5">
            <a:alphaModFix/>
          </a:blip>
          <a:srcRect/>
          <a:stretch/>
        </p:blipFill>
        <p:spPr>
          <a:xfrm>
            <a:off x="6064442" y="119818"/>
            <a:ext cx="2756050" cy="1608603"/>
          </a:xfrm>
          <a:prstGeom prst="rect">
            <a:avLst/>
          </a:prstGeom>
          <a:noFill/>
          <a:ln>
            <a:noFill/>
          </a:ln>
        </p:spPr>
      </p:pic>
      <p:cxnSp>
        <p:nvCxnSpPr>
          <p:cNvPr id="385" name="Shape 385"/>
          <p:cNvCxnSpPr>
            <a:endCxn id="384" idx="1"/>
          </p:cNvCxnSpPr>
          <p:nvPr/>
        </p:nvCxnSpPr>
        <p:spPr>
          <a:xfrm rot="10800000" flipH="1">
            <a:off x="4571942" y="924119"/>
            <a:ext cx="1492500" cy="1472100"/>
          </a:xfrm>
          <a:prstGeom prst="straightConnector1">
            <a:avLst/>
          </a:prstGeom>
          <a:noFill/>
          <a:ln w="38100" cap="flat" cmpd="sng">
            <a:solidFill>
              <a:schemeClr val="dk1"/>
            </a:solidFill>
            <a:prstDash val="solid"/>
            <a:round/>
            <a:headEnd type="none" w="med" len="med"/>
            <a:tailEnd type="stealth" w="lg" len="lg"/>
          </a:ln>
          <a:effectLst>
            <a:outerShdw blurRad="39999" dist="23000" dir="5400000" rotWithShape="0">
              <a:srgbClr val="000000">
                <a:alpha val="34901"/>
              </a:srgbClr>
            </a:outerShdw>
          </a:effectLst>
        </p:spPr>
      </p:cxnSp>
      <p:cxnSp>
        <p:nvCxnSpPr>
          <p:cNvPr id="386" name="Shape 386"/>
          <p:cNvCxnSpPr/>
          <p:nvPr/>
        </p:nvCxnSpPr>
        <p:spPr>
          <a:xfrm>
            <a:off x="4564782" y="3228777"/>
            <a:ext cx="1893980" cy="0"/>
          </a:xfrm>
          <a:prstGeom prst="straightConnector1">
            <a:avLst/>
          </a:prstGeom>
          <a:noFill/>
          <a:ln w="38100" cap="flat" cmpd="sng">
            <a:solidFill>
              <a:schemeClr val="dk1"/>
            </a:solidFill>
            <a:prstDash val="solid"/>
            <a:round/>
            <a:headEnd type="none" w="med" len="med"/>
            <a:tailEnd type="stealth" w="lg" len="lg"/>
          </a:ln>
          <a:effectLst>
            <a:outerShdw blurRad="39999" dist="23000" dir="5400000" rotWithShape="0">
              <a:srgbClr val="000000">
                <a:alpha val="34901"/>
              </a:srgbClr>
            </a:outerShdw>
          </a:effectLst>
        </p:spPr>
      </p:cxnSp>
      <p:sp>
        <p:nvSpPr>
          <p:cNvPr id="387" name="Shape 387"/>
          <p:cNvSpPr/>
          <p:nvPr/>
        </p:nvSpPr>
        <p:spPr>
          <a:xfrm>
            <a:off x="4572000" y="4130566"/>
            <a:ext cx="69367" cy="397290"/>
          </a:xfrm>
          <a:prstGeom prst="rightBrace">
            <a:avLst>
              <a:gd name="adj1" fmla="val 8333"/>
              <a:gd name="adj2" fmla="val 50000"/>
            </a:avLst>
          </a:prstGeom>
          <a:noFill/>
          <a:ln w="38100" cap="flat" cmpd="sng">
            <a:solidFill>
              <a:schemeClr val="dk1"/>
            </a:solidFill>
            <a:prstDash val="solid"/>
            <a:round/>
            <a:headEnd type="none" w="med" len="med"/>
            <a:tailEnd type="none" w="med" len="med"/>
          </a:ln>
          <a:effectLst>
            <a:outerShdw blurRad="39999" dist="23000" dir="5400000" rotWithShape="0">
              <a:srgbClr val="000000">
                <a:alpha val="34901"/>
              </a:srgbClr>
            </a:outerShdw>
          </a:effectLst>
        </p:spPr>
        <p:txBody>
          <a:bodyPr lIns="91425" tIns="45700" rIns="91425" bIns="45700" anchor="ctr" anchorCtr="0">
            <a:noAutofit/>
          </a:bodyPr>
          <a:lstStyle/>
          <a:p>
            <a:pPr marL="0" marR="0" lvl="0" indent="0" algn="ctr" rtl="0">
              <a:spcBef>
                <a:spcPts val="0"/>
              </a:spcBef>
              <a:buNone/>
            </a:pPr>
            <a:endParaRPr sz="1800">
              <a:solidFill>
                <a:schemeClr val="dk1"/>
              </a:solidFill>
              <a:latin typeface="Calibri"/>
              <a:ea typeface="Calibri"/>
              <a:cs typeface="Calibri"/>
              <a:sym typeface="Calibri"/>
            </a:endParaRPr>
          </a:p>
        </p:txBody>
      </p:sp>
      <p:cxnSp>
        <p:nvCxnSpPr>
          <p:cNvPr id="388" name="Shape 388"/>
          <p:cNvCxnSpPr>
            <a:stCxn id="387" idx="1"/>
            <a:endCxn id="383" idx="1"/>
          </p:cNvCxnSpPr>
          <p:nvPr/>
        </p:nvCxnSpPr>
        <p:spPr>
          <a:xfrm>
            <a:off x="4641368" y="4329211"/>
            <a:ext cx="1549800" cy="1344900"/>
          </a:xfrm>
          <a:prstGeom prst="straightConnector1">
            <a:avLst/>
          </a:prstGeom>
          <a:noFill/>
          <a:ln w="38100" cap="flat" cmpd="sng">
            <a:solidFill>
              <a:schemeClr val="dk1"/>
            </a:solidFill>
            <a:prstDash val="solid"/>
            <a:round/>
            <a:headEnd type="none" w="med" len="med"/>
            <a:tailEnd type="stealth" w="lg" len="lg"/>
          </a:ln>
          <a:effectLst>
            <a:outerShdw blurRad="39999" dist="23000" dir="5400000" rotWithShape="0">
              <a:srgbClr val="000000">
                <a:alpha val="34901"/>
              </a:srgbClr>
            </a:outerShdw>
          </a:effectLst>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8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8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8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8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8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7"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sp>
        <p:nvSpPr>
          <p:cNvPr id="387" name="Shape 387"/>
          <p:cNvSpPr txBox="1">
            <a:spLocks noGrp="1"/>
          </p:cNvSpPr>
          <p:nvPr>
            <p:ph type="title"/>
          </p:nvPr>
        </p:nvSpPr>
        <p:spPr>
          <a:prstGeom prst="rect">
            <a:avLst/>
          </a:prstGeom>
          <a:noFill/>
          <a:ln>
            <a:noFill/>
          </a:ln>
        </p:spPr>
        <p:txBody>
          <a:bodyPr lIns="91425" tIns="45700" rIns="91425" bIns="45700" anchor="t" anchorCtr="0">
            <a:noAutofit/>
          </a:bodyPr>
          <a:lstStyle/>
          <a:p>
            <a:pPr lvl="0">
              <a:buSzPct val="25000"/>
            </a:pPr>
            <a:r>
              <a:rPr lang="en" dirty="0"/>
              <a:t>Recap: Health care databases</a:t>
            </a:r>
            <a:endParaRPr lang="en" sz="4400" b="0" i="0" u="none" strike="noStrike" cap="none" dirty="0">
              <a:solidFill>
                <a:schemeClr val="dk1"/>
              </a:solidFill>
              <a:latin typeface="Calibri"/>
              <a:ea typeface="Calibri"/>
              <a:cs typeface="Calibri"/>
              <a:sym typeface="Calibri"/>
            </a:endParaRPr>
          </a:p>
        </p:txBody>
      </p:sp>
      <p:sp>
        <p:nvSpPr>
          <p:cNvPr id="2" name="Content Placeholder 1">
            <a:extLst>
              <a:ext uri="{FF2B5EF4-FFF2-40B4-BE49-F238E27FC236}">
                <a16:creationId xmlns:a16="http://schemas.microsoft.com/office/drawing/2014/main" id="{7CDA7E58-46A1-BF42-998A-7AFB66A9357E}"/>
              </a:ext>
            </a:extLst>
          </p:cNvPr>
          <p:cNvSpPr>
            <a:spLocks noGrp="1"/>
          </p:cNvSpPr>
          <p:nvPr>
            <p:ph idx="1"/>
          </p:nvPr>
        </p:nvSpPr>
        <p:spPr>
          <a:xfrm>
            <a:off x="457200" y="1540934"/>
            <a:ext cx="8229600" cy="4585230"/>
          </a:xfrm>
        </p:spPr>
        <p:txBody>
          <a:bodyPr>
            <a:normAutofit/>
          </a:bodyPr>
          <a:lstStyle/>
          <a:p>
            <a:pPr marL="460375" indent="-460375">
              <a:lnSpc>
                <a:spcPct val="90000"/>
              </a:lnSpc>
              <a:spcBef>
                <a:spcPts val="0"/>
              </a:spcBef>
              <a:buFont typeface="+mj-lt"/>
              <a:buAutoNum type="arabicPeriod"/>
            </a:pPr>
            <a:r>
              <a:rPr lang="en-US" sz="2800" dirty="0"/>
              <a:t>Are</a:t>
            </a:r>
            <a:r>
              <a:rPr lang="en-US" sz="2800" dirty="0">
                <a:solidFill>
                  <a:schemeClr val="dk1"/>
                </a:solidFill>
                <a:ea typeface="Calibri"/>
                <a:cs typeface="Calibri"/>
                <a:sym typeface="Calibri"/>
              </a:rPr>
              <a:t> the data usable?</a:t>
            </a:r>
          </a:p>
          <a:p>
            <a:pPr marL="860425" lvl="1" indent="-460375">
              <a:lnSpc>
                <a:spcPct val="90000"/>
              </a:lnSpc>
              <a:spcBef>
                <a:spcPts val="0"/>
              </a:spcBef>
              <a:buFont typeface="+mj-lt"/>
              <a:buAutoNum type="arabicPeriod"/>
            </a:pPr>
            <a:r>
              <a:rPr lang="en-US" sz="2400" dirty="0"/>
              <a:t>How are the data organized? (data model, or schema)</a:t>
            </a:r>
          </a:p>
          <a:p>
            <a:pPr marL="860425" lvl="1" indent="-460375">
              <a:lnSpc>
                <a:spcPct val="90000"/>
              </a:lnSpc>
              <a:spcBef>
                <a:spcPts val="0"/>
              </a:spcBef>
              <a:buFont typeface="+mj-lt"/>
              <a:buAutoNum type="arabicPeriod"/>
            </a:pPr>
            <a:r>
              <a:rPr lang="en-US" sz="2400" dirty="0"/>
              <a:t>Where do the data come from? (provenance)</a:t>
            </a:r>
          </a:p>
          <a:p>
            <a:pPr marL="860425" lvl="1" indent="-460375">
              <a:lnSpc>
                <a:spcPct val="90000"/>
              </a:lnSpc>
              <a:spcBef>
                <a:spcPts val="0"/>
              </a:spcBef>
              <a:buFont typeface="+mj-lt"/>
              <a:buAutoNum type="arabicPeriod"/>
            </a:pPr>
            <a:r>
              <a:rPr lang="en-US" sz="2400" dirty="0"/>
              <a:t>How can they be accessed? (usability)</a:t>
            </a:r>
          </a:p>
          <a:p>
            <a:pPr marL="860425" lvl="1" indent="-460375">
              <a:lnSpc>
                <a:spcPct val="90000"/>
              </a:lnSpc>
              <a:spcBef>
                <a:spcPts val="0"/>
              </a:spcBef>
              <a:buFont typeface="+mj-lt"/>
              <a:buAutoNum type="arabicPeriod"/>
            </a:pPr>
            <a:r>
              <a:rPr lang="en-US" sz="2400" dirty="0"/>
              <a:t>Where are the errors introduced? (quality)</a:t>
            </a:r>
          </a:p>
          <a:p>
            <a:pPr marL="460375" indent="-460375">
              <a:lnSpc>
                <a:spcPct val="90000"/>
              </a:lnSpc>
              <a:spcBef>
                <a:spcPts val="0"/>
              </a:spcBef>
              <a:buFont typeface="+mj-lt"/>
              <a:buAutoNum type="arabicPeriod"/>
            </a:pPr>
            <a:endParaRPr lang="en-US" sz="2800" b="1" dirty="0"/>
          </a:p>
          <a:p>
            <a:pPr marL="460375" indent="-460375">
              <a:lnSpc>
                <a:spcPct val="90000"/>
              </a:lnSpc>
              <a:spcBef>
                <a:spcPts val="0"/>
              </a:spcBef>
              <a:buFont typeface="+mj-lt"/>
              <a:buAutoNum type="arabicPeriod"/>
            </a:pPr>
            <a:r>
              <a:rPr lang="en-US" sz="2800" dirty="0"/>
              <a:t>Are the data useful for </a:t>
            </a:r>
            <a:r>
              <a:rPr lang="en-US" sz="2800" i="1" dirty="0"/>
              <a:t>me</a:t>
            </a:r>
            <a:r>
              <a:rPr lang="en-US" sz="2800" dirty="0"/>
              <a:t>?</a:t>
            </a:r>
          </a:p>
          <a:p>
            <a:pPr marL="865188" lvl="1" indent="-465138">
              <a:lnSpc>
                <a:spcPct val="90000"/>
              </a:lnSpc>
              <a:spcBef>
                <a:spcPts val="0"/>
              </a:spcBef>
              <a:buFont typeface="+mj-lt"/>
              <a:buAutoNum type="arabicPeriod"/>
            </a:pPr>
            <a:r>
              <a:rPr lang="en-US" sz="2400" dirty="0"/>
              <a:t>Are the exposures and outcomes recorded?</a:t>
            </a:r>
          </a:p>
          <a:p>
            <a:pPr marL="865188" lvl="1" indent="-465138">
              <a:lnSpc>
                <a:spcPct val="90000"/>
              </a:lnSpc>
              <a:spcBef>
                <a:spcPts val="0"/>
              </a:spcBef>
              <a:buFont typeface="+mj-lt"/>
              <a:buAutoNum type="arabicPeriod"/>
            </a:pPr>
            <a:r>
              <a:rPr lang="en-US" sz="2400" dirty="0"/>
              <a:t>Are the variables that affect them recorded?</a:t>
            </a:r>
          </a:p>
          <a:p>
            <a:pPr marL="865188" lvl="1" indent="-465138">
              <a:lnSpc>
                <a:spcPct val="90000"/>
              </a:lnSpc>
              <a:spcBef>
                <a:spcPts val="0"/>
              </a:spcBef>
              <a:buFont typeface="+mj-lt"/>
              <a:buAutoNum type="arabicPeriod"/>
            </a:pPr>
            <a:r>
              <a:rPr lang="en-US" sz="2400" dirty="0"/>
              <a:t>Are there enough data for events of interest?</a:t>
            </a:r>
          </a:p>
          <a:p>
            <a:pPr marL="865188" lvl="1" indent="-465138">
              <a:lnSpc>
                <a:spcPct val="90000"/>
              </a:lnSpc>
              <a:spcBef>
                <a:spcPts val="0"/>
              </a:spcBef>
              <a:buFont typeface="+mj-lt"/>
              <a:buAutoNum type="arabicPeriod"/>
            </a:pPr>
            <a:r>
              <a:rPr lang="en-US" sz="2400" dirty="0"/>
              <a:t>Are there good correlates of 1 and 2?</a:t>
            </a:r>
          </a:p>
        </p:txBody>
      </p:sp>
    </p:spTree>
    <p:extLst>
      <p:ext uri="{BB962C8B-B14F-4D97-AF65-F5344CB8AC3E}">
        <p14:creationId xmlns:p14="http://schemas.microsoft.com/office/powerpoint/2010/main" val="2049050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sp>
        <p:nvSpPr>
          <p:cNvPr id="425" name="Shape 425"/>
          <p:cNvSpPr txBox="1">
            <a:spLocks noGrp="1"/>
          </p:cNvSpPr>
          <p:nvPr>
            <p:ph type="title"/>
          </p:nvPr>
        </p:nvSpPr>
        <p:spPr>
          <a:xfrm>
            <a:off x="0" y="0"/>
            <a:ext cx="8686800" cy="1143000"/>
          </a:xfrm>
          <a:prstGeom prst="rect">
            <a:avLst/>
          </a:prstGeom>
          <a:noFill/>
          <a:ln>
            <a:noFill/>
          </a:ln>
        </p:spPr>
        <p:txBody>
          <a:bodyPr lIns="91425" tIns="45700" rIns="91425" bIns="45700" anchor="t" anchorCtr="0">
            <a:noAutofit/>
          </a:bodyPr>
          <a:lstStyle/>
          <a:p>
            <a:pPr marL="0" marR="0" lvl="0" indent="0" algn="l" rtl="0">
              <a:spcBef>
                <a:spcPts val="0"/>
              </a:spcBef>
              <a:buClr>
                <a:schemeClr val="dk1"/>
              </a:buClr>
              <a:buSzPct val="25000"/>
              <a:buFont typeface="Calibri"/>
              <a:buNone/>
            </a:pPr>
            <a:r>
              <a:rPr lang="en" sz="4400" b="0" i="0" u="none" strike="noStrike" cap="none">
                <a:solidFill>
                  <a:schemeClr val="dk1"/>
                </a:solidFill>
                <a:latin typeface="Calibri"/>
                <a:ea typeface="Calibri"/>
                <a:cs typeface="Calibri"/>
                <a:sym typeface="Calibri"/>
              </a:rPr>
              <a:t>Semantic Network</a:t>
            </a:r>
          </a:p>
        </p:txBody>
      </p:sp>
      <p:sp>
        <p:nvSpPr>
          <p:cNvPr id="426" name="Shape 426"/>
          <p:cNvSpPr txBox="1">
            <a:spLocks noGrp="1"/>
          </p:cNvSpPr>
          <p:nvPr>
            <p:ph type="body" idx="1"/>
          </p:nvPr>
        </p:nvSpPr>
        <p:spPr>
          <a:xfrm>
            <a:off x="173430" y="1600200"/>
            <a:ext cx="3011214" cy="4525963"/>
          </a:xfrm>
          <a:prstGeom prst="rect">
            <a:avLst/>
          </a:prstGeom>
          <a:noFill/>
          <a:ln>
            <a:noFill/>
          </a:ln>
        </p:spPr>
        <p:txBody>
          <a:bodyPr lIns="91425" tIns="45700" rIns="91425" bIns="45700" anchor="t" anchorCtr="0">
            <a:noAutofit/>
          </a:bodyPr>
          <a:lstStyle/>
          <a:p>
            <a:pPr marL="342900" marR="0" lvl="0" indent="-342900" algn="l" rtl="0">
              <a:lnSpc>
                <a:spcPct val="80000"/>
              </a:lnSpc>
              <a:spcBef>
                <a:spcPts val="0"/>
              </a:spcBef>
              <a:spcAft>
                <a:spcPts val="0"/>
              </a:spcAft>
              <a:buClr>
                <a:schemeClr val="dk1"/>
              </a:buClr>
              <a:buSzPct val="101818"/>
              <a:buFont typeface="Arial"/>
              <a:buChar char="•"/>
            </a:pPr>
            <a:r>
              <a:rPr lang="en" sz="2240" b="0" i="0" u="none" strike="noStrike" cap="none" dirty="0">
                <a:solidFill>
                  <a:schemeClr val="dk1"/>
                </a:solidFill>
                <a:latin typeface="Calibri"/>
                <a:ea typeface="Calibri"/>
                <a:cs typeface="Calibri"/>
                <a:sym typeface="Calibri"/>
              </a:rPr>
              <a:t>Semantic types are broad categories, like </a:t>
            </a:r>
            <a:r>
              <a:rPr lang="en" sz="2240" b="1" i="0" u="none" strike="noStrike" cap="none" dirty="0">
                <a:solidFill>
                  <a:schemeClr val="dk1"/>
                </a:solidFill>
                <a:latin typeface="Calibri"/>
                <a:ea typeface="Calibri"/>
                <a:cs typeface="Calibri"/>
                <a:sym typeface="Calibri"/>
              </a:rPr>
              <a:t>Disease </a:t>
            </a:r>
            <a:r>
              <a:rPr lang="en" sz="2240" b="0" i="0" u="none" strike="noStrike" cap="none" dirty="0">
                <a:solidFill>
                  <a:schemeClr val="dk1"/>
                </a:solidFill>
                <a:latin typeface="Calibri"/>
                <a:ea typeface="Calibri"/>
                <a:cs typeface="Calibri"/>
                <a:sym typeface="Calibri"/>
              </a:rPr>
              <a:t>or </a:t>
            </a:r>
            <a:r>
              <a:rPr lang="en" sz="2240" b="1" i="0" u="none" strike="noStrike" cap="none" dirty="0">
                <a:solidFill>
                  <a:schemeClr val="dk1"/>
                </a:solidFill>
                <a:latin typeface="Calibri"/>
                <a:ea typeface="Calibri"/>
                <a:cs typeface="Calibri"/>
                <a:sym typeface="Calibri"/>
              </a:rPr>
              <a:t>Clinical Drug</a:t>
            </a:r>
            <a:r>
              <a:rPr lang="en" sz="2240" b="0" i="0" u="none" strike="noStrike" cap="none" dirty="0">
                <a:solidFill>
                  <a:schemeClr val="dk1"/>
                </a:solidFill>
                <a:latin typeface="Calibri"/>
                <a:ea typeface="Calibri"/>
                <a:cs typeface="Calibri"/>
                <a:sym typeface="Calibri"/>
              </a:rPr>
              <a:t>.</a:t>
            </a:r>
          </a:p>
          <a:p>
            <a:pPr marL="342900" marR="0" lvl="0" indent="-342900" algn="l" rtl="0">
              <a:lnSpc>
                <a:spcPct val="80000"/>
              </a:lnSpc>
              <a:spcBef>
                <a:spcPts val="448"/>
              </a:spcBef>
              <a:spcAft>
                <a:spcPts val="0"/>
              </a:spcAft>
              <a:buClr>
                <a:schemeClr val="dk1"/>
              </a:buClr>
              <a:buSzPct val="101818"/>
              <a:buFont typeface="Arial"/>
              <a:buNone/>
            </a:pPr>
            <a:endParaRPr sz="2240" b="0" i="0" u="none" strike="noStrike" cap="none" dirty="0">
              <a:solidFill>
                <a:schemeClr val="dk1"/>
              </a:solidFill>
              <a:latin typeface="Calibri"/>
              <a:ea typeface="Calibri"/>
              <a:cs typeface="Calibri"/>
              <a:sym typeface="Calibri"/>
            </a:endParaRPr>
          </a:p>
          <a:p>
            <a:pPr marL="342900" marR="0" lvl="0" indent="-342900" algn="l" rtl="0">
              <a:lnSpc>
                <a:spcPct val="80000"/>
              </a:lnSpc>
              <a:spcBef>
                <a:spcPts val="448"/>
              </a:spcBef>
              <a:spcAft>
                <a:spcPts val="0"/>
              </a:spcAft>
              <a:buClr>
                <a:schemeClr val="dk1"/>
              </a:buClr>
              <a:buSzPct val="101818"/>
              <a:buFont typeface="Arial"/>
              <a:buChar char="•"/>
            </a:pPr>
            <a:r>
              <a:rPr lang="en" sz="2240" b="0" i="0" u="none" strike="noStrike" cap="none" dirty="0">
                <a:solidFill>
                  <a:schemeClr val="dk1"/>
                </a:solidFill>
                <a:latin typeface="Calibri"/>
                <a:ea typeface="Calibri"/>
                <a:cs typeface="Calibri"/>
                <a:sym typeface="Calibri"/>
              </a:rPr>
              <a:t>Semantic relationships exist between semantic types. </a:t>
            </a:r>
          </a:p>
          <a:p>
            <a:pPr marL="742950" marR="0" lvl="1" indent="-285750" algn="l" rtl="0">
              <a:lnSpc>
                <a:spcPct val="80000"/>
              </a:lnSpc>
              <a:spcBef>
                <a:spcPts val="392"/>
              </a:spcBef>
              <a:buClr>
                <a:schemeClr val="dk1"/>
              </a:buClr>
              <a:buSzPct val="98000"/>
              <a:buFont typeface="Arial"/>
              <a:buChar char="–"/>
            </a:pPr>
            <a:r>
              <a:rPr lang="en" sz="1960" b="0" i="0" u="none" strike="noStrike" cap="none" dirty="0">
                <a:solidFill>
                  <a:schemeClr val="dk1"/>
                </a:solidFill>
                <a:latin typeface="Calibri"/>
                <a:ea typeface="Calibri"/>
                <a:cs typeface="Calibri"/>
                <a:sym typeface="Calibri"/>
              </a:rPr>
              <a:t>For example: Clinical Drug </a:t>
            </a:r>
            <a:r>
              <a:rPr lang="en" sz="1960" b="0" i="1" u="none" strike="noStrike" cap="none" dirty="0">
                <a:solidFill>
                  <a:schemeClr val="dk1"/>
                </a:solidFill>
                <a:latin typeface="Calibri"/>
                <a:ea typeface="Calibri"/>
                <a:cs typeface="Calibri"/>
                <a:sym typeface="Calibri"/>
              </a:rPr>
              <a:t>treats</a:t>
            </a:r>
            <a:r>
              <a:rPr lang="en" sz="1960" b="0" i="0" u="none" strike="noStrike" cap="none" dirty="0">
                <a:solidFill>
                  <a:schemeClr val="dk1"/>
                </a:solidFill>
                <a:latin typeface="Calibri"/>
                <a:ea typeface="Calibri"/>
                <a:cs typeface="Calibri"/>
                <a:sym typeface="Calibri"/>
              </a:rPr>
              <a:t> Disease or Syndrome</a:t>
            </a:r>
          </a:p>
        </p:txBody>
      </p:sp>
      <p:pic>
        <p:nvPicPr>
          <p:cNvPr id="427" name="Shape 427" descr="C:\Users\nigam\Downloads\SemNetRelations.jpg"/>
          <p:cNvPicPr preferRelativeResize="0"/>
          <p:nvPr/>
        </p:nvPicPr>
        <p:blipFill rotWithShape="1">
          <a:blip r:embed="rId3">
            <a:alphaModFix/>
          </a:blip>
          <a:srcRect/>
          <a:stretch/>
        </p:blipFill>
        <p:spPr>
          <a:xfrm>
            <a:off x="3155498" y="1828800"/>
            <a:ext cx="5967481" cy="3938352"/>
          </a:xfrm>
          <a:prstGeom prst="rect">
            <a:avLst/>
          </a:prstGeom>
          <a:noFill/>
          <a:ln>
            <a:noFill/>
          </a:ln>
          <a:effectLst>
            <a:outerShdw blurRad="292100" dist="139700" dir="2700000" algn="tl" rotWithShape="0">
              <a:srgbClr val="333333">
                <a:alpha val="64705"/>
              </a:srgbClr>
            </a:outerShdw>
          </a:effec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36"/>
        <p:cNvGrpSpPr/>
        <p:nvPr/>
      </p:nvGrpSpPr>
      <p:grpSpPr>
        <a:xfrm>
          <a:off x="0" y="0"/>
          <a:ext cx="0" cy="0"/>
          <a:chOff x="0" y="0"/>
          <a:chExt cx="0" cy="0"/>
        </a:xfrm>
      </p:grpSpPr>
      <p:sp>
        <p:nvSpPr>
          <p:cNvPr id="437" name="Shape 437"/>
          <p:cNvSpPr txBox="1">
            <a:spLocks noGrp="1"/>
          </p:cNvSpPr>
          <p:nvPr>
            <p:ph type="title"/>
          </p:nvPr>
        </p:nvSpPr>
        <p:spPr>
          <a:xfrm>
            <a:off x="0" y="0"/>
            <a:ext cx="8686800" cy="1143000"/>
          </a:xfrm>
          <a:prstGeom prst="rect">
            <a:avLst/>
          </a:prstGeom>
          <a:noFill/>
          <a:ln>
            <a:noFill/>
          </a:ln>
        </p:spPr>
        <p:txBody>
          <a:bodyPr lIns="91425" tIns="45700" rIns="91425" bIns="45700" anchor="t" anchorCtr="0">
            <a:noAutofit/>
          </a:bodyPr>
          <a:lstStyle/>
          <a:p>
            <a:pPr marL="0" marR="0" lvl="0" indent="0" algn="l" rtl="0">
              <a:spcBef>
                <a:spcPts val="0"/>
              </a:spcBef>
              <a:buClr>
                <a:schemeClr val="dk1"/>
              </a:buClr>
              <a:buSzPct val="25000"/>
              <a:buFont typeface="Calibri"/>
              <a:buNone/>
            </a:pPr>
            <a:r>
              <a:rPr lang="en" sz="4400" b="0" i="0" u="none" strike="noStrike" cap="none">
                <a:solidFill>
                  <a:schemeClr val="dk1"/>
                </a:solidFill>
                <a:latin typeface="Calibri"/>
                <a:ea typeface="Calibri"/>
                <a:cs typeface="Calibri"/>
                <a:sym typeface="Calibri"/>
              </a:rPr>
              <a:t>SPECIALIST Lexicon and Lexical Tools</a:t>
            </a:r>
          </a:p>
        </p:txBody>
      </p:sp>
      <p:sp>
        <p:nvSpPr>
          <p:cNvPr id="438" name="Shape 438"/>
          <p:cNvSpPr txBox="1">
            <a:spLocks noGrp="1"/>
          </p:cNvSpPr>
          <p:nvPr>
            <p:ph type="body" idx="1"/>
          </p:nvPr>
        </p:nvSpPr>
        <p:spPr>
          <a:xfrm>
            <a:off x="457200" y="2145323"/>
            <a:ext cx="8229600" cy="2233246"/>
          </a:xfrm>
          <a:prstGeom prst="rect">
            <a:avLst/>
          </a:prstGeom>
          <a:noFill/>
          <a:ln>
            <a:noFill/>
          </a:ln>
        </p:spPr>
        <p:txBody>
          <a:bodyPr lIns="91425" tIns="45700" rIns="91425" bIns="45700" anchor="t" anchorCtr="0">
            <a:noAutofit/>
          </a:bodyPr>
          <a:lstStyle/>
          <a:p>
            <a:pPr marL="0" marR="0" lvl="0" indent="0" algn="ctr" rtl="0">
              <a:lnSpc>
                <a:spcPct val="80000"/>
              </a:lnSpc>
              <a:spcBef>
                <a:spcPts val="0"/>
              </a:spcBef>
              <a:spcAft>
                <a:spcPts val="0"/>
              </a:spcAft>
              <a:buClr>
                <a:schemeClr val="dk1"/>
              </a:buClr>
              <a:buSzPct val="99200"/>
              <a:buNone/>
            </a:pPr>
            <a:r>
              <a:rPr lang="en-US" sz="3600" b="0" i="0" u="none" strike="noStrike" cap="none" dirty="0">
                <a:solidFill>
                  <a:schemeClr val="dk1"/>
                </a:solidFill>
                <a:sym typeface="Calibri"/>
              </a:rPr>
              <a:t>Find out what these are by reviewing the assigned reading.</a:t>
            </a:r>
          </a:p>
          <a:p>
            <a:pPr marL="0" marR="0" lvl="0" indent="0" algn="ctr" rtl="0">
              <a:lnSpc>
                <a:spcPct val="80000"/>
              </a:lnSpc>
              <a:spcBef>
                <a:spcPts val="0"/>
              </a:spcBef>
              <a:spcAft>
                <a:spcPts val="0"/>
              </a:spcAft>
              <a:buClr>
                <a:schemeClr val="dk1"/>
              </a:buClr>
              <a:buSzPct val="99200"/>
              <a:buNone/>
            </a:pPr>
            <a:endParaRPr lang="en-US" sz="360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p>
            <a:pPr algn="ctr"/>
            <a:r>
              <a:rPr lang="en-US" dirty="0"/>
              <a:t>Using knowledge graphs</a:t>
            </a:r>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0188089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7" name="Title 6"/>
          <p:cNvSpPr>
            <a:spLocks noGrp="1"/>
          </p:cNvSpPr>
          <p:nvPr>
            <p:ph type="title"/>
          </p:nvPr>
        </p:nvSpPr>
        <p:spPr/>
        <p:txBody>
          <a:bodyPr/>
          <a:lstStyle/>
          <a:p>
            <a:r>
              <a:rPr lang="en-US" dirty="0"/>
              <a:t>Finding </a:t>
            </a:r>
            <a:r>
              <a:rPr lang="en-US" b="1" dirty="0"/>
              <a:t>things</a:t>
            </a:r>
            <a:r>
              <a:rPr lang="en-US" dirty="0"/>
              <a:t> across datasets</a:t>
            </a:r>
          </a:p>
        </p:txBody>
      </p:sp>
      <p:sp>
        <p:nvSpPr>
          <p:cNvPr id="5" name="Text Placeholder 4"/>
          <p:cNvSpPr>
            <a:spLocks noGrp="1"/>
          </p:cNvSpPr>
          <p:nvPr>
            <p:ph type="body" idx="1"/>
          </p:nvPr>
        </p:nvSpPr>
        <p:spPr>
          <a:xfrm>
            <a:off x="457200" y="1143000"/>
            <a:ext cx="8229600" cy="4983163"/>
          </a:xfrm>
        </p:spPr>
        <p:txBody>
          <a:bodyPr/>
          <a:lstStyle/>
          <a:p>
            <a:pPr marL="203200" indent="0">
              <a:buNone/>
            </a:pPr>
            <a:r>
              <a:rPr lang="en-US" sz="2800" dirty="0"/>
              <a:t>Observational Health Data Sciences and Informatics (OHDSI) community</a:t>
            </a:r>
          </a:p>
          <a:p>
            <a:pPr marL="635000" lvl="1" indent="0">
              <a:buNone/>
            </a:pPr>
            <a:r>
              <a:rPr lang="en-US" sz="2400" dirty="0"/>
              <a:t>Uses a Common Data Model and Standard Vocabularies to structure and annotate health data, enabling </a:t>
            </a:r>
            <a:r>
              <a:rPr lang="en-US" sz="2400" b="1" dirty="0"/>
              <a:t>shared tools</a:t>
            </a:r>
            <a:r>
              <a:rPr lang="en-US" sz="2400" dirty="0"/>
              <a:t>, </a:t>
            </a:r>
            <a:r>
              <a:rPr lang="en-US" sz="2400" b="1" dirty="0"/>
              <a:t>reusable methods </a:t>
            </a:r>
            <a:r>
              <a:rPr lang="en-US" sz="2400" dirty="0"/>
              <a:t>and a growing </a:t>
            </a:r>
            <a:r>
              <a:rPr lang="en-US" sz="2400" b="1" dirty="0"/>
              <a:t>data network.</a:t>
            </a:r>
          </a:p>
          <a:p>
            <a:pPr marL="635000" lvl="1" indent="0">
              <a:buNone/>
            </a:pPr>
            <a:r>
              <a:rPr lang="en-US" sz="2000" dirty="0">
                <a:latin typeface="Courier New" panose="02070309020205020404" pitchFamily="49" charset="0"/>
                <a:cs typeface="Courier New" panose="02070309020205020404" pitchFamily="49" charset="0"/>
              </a:rPr>
              <a:t>https://</a:t>
            </a:r>
            <a:r>
              <a:rPr lang="en-US" sz="2000" dirty="0" err="1">
                <a:latin typeface="Courier New" panose="02070309020205020404" pitchFamily="49" charset="0"/>
                <a:cs typeface="Courier New" panose="02070309020205020404" pitchFamily="49" charset="0"/>
              </a:rPr>
              <a:t>youtu.be</a:t>
            </a:r>
            <a:r>
              <a:rPr lang="en-US" sz="2000" dirty="0">
                <a:latin typeface="Courier New" panose="02070309020205020404" pitchFamily="49" charset="0"/>
                <a:cs typeface="Courier New" panose="02070309020205020404" pitchFamily="49" charset="0"/>
              </a:rPr>
              <a:t>/2tTfxYlwCrg?si=Mk4Ri2Fh4HKjhpyB</a:t>
            </a:r>
          </a:p>
          <a:p>
            <a:pPr marL="635000" lvl="1" indent="0">
              <a:buNone/>
            </a:pPr>
            <a:r>
              <a:rPr lang="en-US" sz="2000" dirty="0">
                <a:latin typeface="Courier New" panose="02070309020205020404" pitchFamily="49" charset="0"/>
                <a:cs typeface="Courier New" panose="02070309020205020404" pitchFamily="49" charset="0"/>
              </a:rPr>
              <a:t>https://</a:t>
            </a:r>
            <a:r>
              <a:rPr lang="en-US" sz="2000" dirty="0" err="1">
                <a:latin typeface="Courier New" panose="02070309020205020404" pitchFamily="49" charset="0"/>
                <a:cs typeface="Courier New" panose="02070309020205020404" pitchFamily="49" charset="0"/>
              </a:rPr>
              <a:t>www.ohdsi.org</a:t>
            </a:r>
            <a:r>
              <a:rPr lang="en-US" sz="2000" dirty="0">
                <a:latin typeface="Courier New" panose="02070309020205020404" pitchFamily="49" charset="0"/>
                <a:cs typeface="Courier New" panose="02070309020205020404" pitchFamily="49" charset="0"/>
              </a:rPr>
              <a:t>/join-the-journey/</a:t>
            </a:r>
          </a:p>
        </p:txBody>
      </p:sp>
      <p:pic>
        <p:nvPicPr>
          <p:cNvPr id="2" name="Picture 1"/>
          <p:cNvPicPr>
            <a:picLocks noChangeAspect="1"/>
          </p:cNvPicPr>
          <p:nvPr/>
        </p:nvPicPr>
        <p:blipFill>
          <a:blip r:embed="rId3"/>
          <a:stretch>
            <a:fillRect/>
          </a:stretch>
        </p:blipFill>
        <p:spPr>
          <a:xfrm>
            <a:off x="1830212" y="4246016"/>
            <a:ext cx="5483575" cy="2396084"/>
          </a:xfrm>
          <a:prstGeom prst="rect">
            <a:avLst/>
          </a:prstGeom>
        </p:spPr>
      </p:pic>
    </p:spTree>
    <p:extLst>
      <p:ext uri="{BB962C8B-B14F-4D97-AF65-F5344CB8AC3E}">
        <p14:creationId xmlns:p14="http://schemas.microsoft.com/office/powerpoint/2010/main" val="1815965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2" name="Title 1"/>
          <p:cNvSpPr>
            <a:spLocks noGrp="1"/>
          </p:cNvSpPr>
          <p:nvPr>
            <p:ph type="title"/>
          </p:nvPr>
        </p:nvSpPr>
        <p:spPr/>
        <p:txBody>
          <a:bodyPr/>
          <a:lstStyle/>
          <a:p>
            <a:r>
              <a:rPr lang="en-US" b="1" dirty="0"/>
              <a:t>Vocabulary</a:t>
            </a:r>
            <a:r>
              <a:rPr lang="en-US" dirty="0"/>
              <a:t>: text mining, search</a:t>
            </a:r>
          </a:p>
        </p:txBody>
      </p:sp>
      <p:sp>
        <p:nvSpPr>
          <p:cNvPr id="4" name="Text Placeholder 3"/>
          <p:cNvSpPr>
            <a:spLocks noGrp="1"/>
          </p:cNvSpPr>
          <p:nvPr>
            <p:ph type="body" idx="1"/>
          </p:nvPr>
        </p:nvSpPr>
        <p:spPr/>
        <p:txBody>
          <a:bodyPr>
            <a:noAutofit/>
          </a:bodyPr>
          <a:lstStyle/>
          <a:p>
            <a:r>
              <a:rPr lang="en-US" dirty="0"/>
              <a:t>The need</a:t>
            </a:r>
          </a:p>
        </p:txBody>
      </p:sp>
      <p:sp>
        <p:nvSpPr>
          <p:cNvPr id="3" name="Text Placeholder 2"/>
          <p:cNvSpPr>
            <a:spLocks noGrp="1"/>
          </p:cNvSpPr>
          <p:nvPr>
            <p:ph type="body" idx="2"/>
          </p:nvPr>
        </p:nvSpPr>
        <p:spPr/>
        <p:txBody>
          <a:bodyPr/>
          <a:lstStyle/>
          <a:p>
            <a:r>
              <a:rPr lang="en-US" dirty="0"/>
              <a:t>A dictionary of terms</a:t>
            </a:r>
          </a:p>
          <a:p>
            <a:r>
              <a:rPr lang="en-US" dirty="0"/>
              <a:t>A way to organize terms and concepts as sets of related terms </a:t>
            </a:r>
          </a:p>
          <a:p>
            <a:pPr lvl="1"/>
            <a:r>
              <a:rPr lang="en-US" dirty="0"/>
              <a:t>e.g. synonyms, alternative labels</a:t>
            </a:r>
          </a:p>
        </p:txBody>
      </p:sp>
      <p:sp>
        <p:nvSpPr>
          <p:cNvPr id="5" name="Text Placeholder 4"/>
          <p:cNvSpPr>
            <a:spLocks noGrp="1"/>
          </p:cNvSpPr>
          <p:nvPr>
            <p:ph type="body" idx="3"/>
          </p:nvPr>
        </p:nvSpPr>
        <p:spPr/>
        <p:txBody>
          <a:bodyPr/>
          <a:lstStyle/>
          <a:p>
            <a:r>
              <a:rPr lang="en-US" dirty="0"/>
              <a:t>Knowledge graph provides</a:t>
            </a:r>
          </a:p>
        </p:txBody>
      </p:sp>
      <p:sp>
        <p:nvSpPr>
          <p:cNvPr id="6" name="Text Placeholder 5"/>
          <p:cNvSpPr>
            <a:spLocks noGrp="1"/>
          </p:cNvSpPr>
          <p:nvPr>
            <p:ph type="body" idx="4"/>
          </p:nvPr>
        </p:nvSpPr>
        <p:spPr/>
        <p:txBody>
          <a:bodyPr/>
          <a:lstStyle/>
          <a:p>
            <a:r>
              <a:rPr lang="en-US" dirty="0"/>
              <a:t>source of terms for things you care about.</a:t>
            </a:r>
          </a:p>
          <a:p>
            <a:r>
              <a:rPr lang="en-US" dirty="0"/>
              <a:t>mechanism to define the kinds (or types) of things you care about.</a:t>
            </a:r>
          </a:p>
          <a:p>
            <a:r>
              <a:rPr lang="en-US" dirty="0"/>
              <a:t>a declaration of what terms are interchangeably used.</a:t>
            </a:r>
          </a:p>
          <a:p>
            <a:endParaRPr lang="en-US" dirty="0"/>
          </a:p>
        </p:txBody>
      </p:sp>
    </p:spTree>
    <p:extLst>
      <p:ext uri="{BB962C8B-B14F-4D97-AF65-F5344CB8AC3E}">
        <p14:creationId xmlns:p14="http://schemas.microsoft.com/office/powerpoint/2010/main" val="252712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0" end="0"/>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3" grpId="0" uiExpand="1" build="p"/>
      <p:bldP spid="5" grpId="0" build="p"/>
      <p:bldP spid="6" grpId="0" uiExpand="1"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6" name="Shape 165"/>
          <p:cNvSpPr txBox="1">
            <a:spLocks/>
          </p:cNvSpPr>
          <p:nvPr/>
        </p:nvSpPr>
        <p:spPr>
          <a:xfrm>
            <a:off x="0" y="0"/>
            <a:ext cx="8686800" cy="1143000"/>
          </a:xfrm>
          <a:prstGeom prst="rect">
            <a:avLst/>
          </a:prstGeom>
          <a:noFill/>
          <a:ln>
            <a:noFill/>
          </a:ln>
        </p:spPr>
        <p:txBody>
          <a:bodyPr lIns="91425" tIns="45700" rIns="91425" bIns="45700"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pPr>
              <a:buSzPct val="25000"/>
            </a:pPr>
            <a:r>
              <a:rPr lang="en-US" dirty="0"/>
              <a:t>Computations using </a:t>
            </a:r>
            <a:r>
              <a:rPr lang="en-US" b="1" dirty="0"/>
              <a:t>relationships</a:t>
            </a:r>
            <a:endParaRPr lang="en" b="1" dirty="0"/>
          </a:p>
        </p:txBody>
      </p:sp>
      <p:sp>
        <p:nvSpPr>
          <p:cNvPr id="4" name="Text Placeholder 3"/>
          <p:cNvSpPr>
            <a:spLocks noGrp="1"/>
          </p:cNvSpPr>
          <p:nvPr>
            <p:ph type="body" idx="1"/>
          </p:nvPr>
        </p:nvSpPr>
        <p:spPr/>
        <p:txBody>
          <a:bodyPr/>
          <a:lstStyle/>
          <a:p>
            <a:pPr marL="457200" indent="-457200">
              <a:lnSpc>
                <a:spcPct val="80000"/>
              </a:lnSpc>
              <a:spcBef>
                <a:spcPts val="0"/>
              </a:spcBef>
              <a:buSzPct val="100909"/>
            </a:pPr>
            <a:r>
              <a:rPr lang="en" dirty="0"/>
              <a:t>Identifying what </a:t>
            </a:r>
            <a:r>
              <a:rPr lang="en-US" dirty="0"/>
              <a:t>thing</a:t>
            </a:r>
            <a:r>
              <a:rPr lang="en" dirty="0"/>
              <a:t> subsumes what other </a:t>
            </a:r>
            <a:r>
              <a:rPr lang="en-US" dirty="0"/>
              <a:t>things (or how two things relate in general e.g. drug </a:t>
            </a:r>
            <a:r>
              <a:rPr lang="en-US" i="1" dirty="0"/>
              <a:t>treats</a:t>
            </a:r>
            <a:r>
              <a:rPr lang="en-US" dirty="0"/>
              <a:t> disease)</a:t>
            </a:r>
          </a:p>
          <a:p>
            <a:pPr marL="457200" lvl="0" indent="-457200">
              <a:lnSpc>
                <a:spcPct val="80000"/>
              </a:lnSpc>
              <a:spcBef>
                <a:spcPts val="0"/>
              </a:spcBef>
              <a:buSzPct val="100909"/>
              <a:buFont typeface="+mj-lt"/>
              <a:buAutoNum type="alphaUcPeriod"/>
            </a:pPr>
            <a:endParaRPr lang="en" dirty="0"/>
          </a:p>
          <a:p>
            <a:pPr marL="457200" indent="-457200">
              <a:lnSpc>
                <a:spcPct val="80000"/>
              </a:lnSpc>
              <a:spcBef>
                <a:spcPts val="444"/>
              </a:spcBef>
              <a:buSzPct val="100909"/>
            </a:pPr>
            <a:r>
              <a:rPr lang="en" dirty="0"/>
              <a:t>Selecting </a:t>
            </a:r>
            <a:r>
              <a:rPr lang="en-US" dirty="0"/>
              <a:t>the right “level” in the hierarchy</a:t>
            </a:r>
          </a:p>
          <a:p>
            <a:pPr marL="457200" indent="-457200">
              <a:lnSpc>
                <a:spcPct val="80000"/>
              </a:lnSpc>
              <a:spcBef>
                <a:spcPts val="444"/>
              </a:spcBef>
              <a:buSzPct val="100909"/>
            </a:pPr>
            <a:endParaRPr lang="en-US" dirty="0"/>
          </a:p>
          <a:p>
            <a:pPr marL="457200" indent="-457200">
              <a:lnSpc>
                <a:spcPct val="80000"/>
              </a:lnSpc>
              <a:spcBef>
                <a:spcPts val="444"/>
              </a:spcBef>
              <a:buSzPct val="100909"/>
            </a:pPr>
            <a:r>
              <a:rPr lang="en-US" dirty="0"/>
              <a:t>Knowing </a:t>
            </a:r>
            <a:r>
              <a:rPr lang="en" dirty="0"/>
              <a:t>alternative names </a:t>
            </a:r>
            <a:r>
              <a:rPr lang="en-US" dirty="0"/>
              <a:t>for </a:t>
            </a:r>
            <a:r>
              <a:rPr lang="en" dirty="0"/>
              <a:t>one identifier</a:t>
            </a:r>
            <a:endParaRPr lang="en-US" dirty="0"/>
          </a:p>
        </p:txBody>
      </p:sp>
    </p:spTree>
    <p:extLst>
      <p:ext uri="{BB962C8B-B14F-4D97-AF65-F5344CB8AC3E}">
        <p14:creationId xmlns:p14="http://schemas.microsoft.com/office/powerpoint/2010/main" val="316017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Shape 393"/>
          <p:cNvSpPr txBox="1">
            <a:spLocks noGrp="1"/>
          </p:cNvSpPr>
          <p:nvPr>
            <p:ph type="title"/>
          </p:nvPr>
        </p:nvSpPr>
        <p:spPr>
          <a:xfrm>
            <a:off x="0" y="0"/>
            <a:ext cx="9144000" cy="1143000"/>
          </a:xfrm>
          <a:prstGeom prst="rect">
            <a:avLst/>
          </a:prstGeom>
          <a:noFill/>
          <a:ln>
            <a:noFill/>
          </a:ln>
        </p:spPr>
        <p:txBody>
          <a:bodyPr lIns="91425" tIns="45700" rIns="91425" bIns="45700" anchor="t" anchorCtr="0">
            <a:noAutofit/>
          </a:bodyPr>
          <a:lstStyle/>
          <a:p>
            <a:pPr marL="0" marR="0" lvl="0" indent="0" algn="l" rtl="0">
              <a:spcBef>
                <a:spcPts val="0"/>
              </a:spcBef>
              <a:buClr>
                <a:schemeClr val="dk1"/>
              </a:buClr>
              <a:buSzPct val="25000"/>
              <a:buFont typeface="Calibri"/>
              <a:buNone/>
            </a:pPr>
            <a:r>
              <a:rPr lang="en-US" sz="4400" b="0" i="0" u="none" strike="noStrike" cap="none" dirty="0">
                <a:solidFill>
                  <a:schemeClr val="dk1"/>
                </a:solidFill>
                <a:latin typeface="Calibri"/>
                <a:ea typeface="Calibri"/>
                <a:cs typeface="Calibri"/>
                <a:sym typeface="Calibri"/>
              </a:rPr>
              <a:t>What thing subsumes what other things</a:t>
            </a:r>
            <a:endParaRPr lang="en" sz="4400" b="0" i="0" u="none" strike="noStrike" cap="none" dirty="0">
              <a:solidFill>
                <a:schemeClr val="dk1"/>
              </a:solidFill>
              <a:latin typeface="Calibri"/>
              <a:ea typeface="Calibri"/>
              <a:cs typeface="Calibri"/>
              <a:sym typeface="Calibri"/>
            </a:endParaRPr>
          </a:p>
        </p:txBody>
      </p:sp>
      <p:pic>
        <p:nvPicPr>
          <p:cNvPr id="5" name="Shape 394">
            <a:extLst>
              <a:ext uri="{FF2B5EF4-FFF2-40B4-BE49-F238E27FC236}">
                <a16:creationId xmlns:a16="http://schemas.microsoft.com/office/drawing/2014/main" id="{83036AA4-CBDC-0E42-A2BE-AF4ED8CC7B4D}"/>
              </a:ext>
            </a:extLst>
          </p:cNvPr>
          <p:cNvPicPr preferRelativeResize="0"/>
          <p:nvPr/>
        </p:nvPicPr>
        <p:blipFill>
          <a:blip r:embed="rId3">
            <a:alphaModFix/>
          </a:blip>
          <a:stretch>
            <a:fillRect/>
          </a:stretch>
        </p:blipFill>
        <p:spPr>
          <a:xfrm>
            <a:off x="1952625" y="1285572"/>
            <a:ext cx="5238750" cy="5153025"/>
          </a:xfrm>
          <a:prstGeom prst="rect">
            <a:avLst/>
          </a:prstGeom>
          <a:noFill/>
          <a:ln>
            <a:noFill/>
          </a:ln>
        </p:spPr>
      </p:pic>
      <p:pic>
        <p:nvPicPr>
          <p:cNvPr id="4" name="Shape 382">
            <a:extLst>
              <a:ext uri="{FF2B5EF4-FFF2-40B4-BE49-F238E27FC236}">
                <a16:creationId xmlns:a16="http://schemas.microsoft.com/office/drawing/2014/main" id="{86857668-7B68-E341-B413-DAEF807E3C21}"/>
              </a:ext>
            </a:extLst>
          </p:cNvPr>
          <p:cNvPicPr preferRelativeResize="0"/>
          <p:nvPr/>
        </p:nvPicPr>
        <p:blipFill rotWithShape="1">
          <a:blip r:embed="rId4">
            <a:alphaModFix/>
          </a:blip>
          <a:srcRect l="70978" t="38242" r="4792" b="17720"/>
          <a:stretch/>
        </p:blipFill>
        <p:spPr>
          <a:xfrm>
            <a:off x="6237782" y="4106793"/>
            <a:ext cx="2665568" cy="247437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749789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Shape 393"/>
          <p:cNvSpPr txBox="1">
            <a:spLocks noGrp="1"/>
          </p:cNvSpPr>
          <p:nvPr>
            <p:ph type="title"/>
          </p:nvPr>
        </p:nvSpPr>
        <p:spPr>
          <a:xfrm>
            <a:off x="0" y="0"/>
            <a:ext cx="9144000" cy="1143000"/>
          </a:xfrm>
          <a:prstGeom prst="rect">
            <a:avLst/>
          </a:prstGeom>
        </p:spPr>
        <p:txBody>
          <a:bodyPr lIns="91425" tIns="91425" rIns="91425" bIns="91425" anchor="ctr" anchorCtr="0">
            <a:noAutofit/>
          </a:bodyPr>
          <a:lstStyle/>
          <a:p>
            <a:pPr marL="7938" indent="-7938">
              <a:lnSpc>
                <a:spcPct val="80000"/>
              </a:lnSpc>
              <a:spcBef>
                <a:spcPts val="444"/>
              </a:spcBef>
              <a:buSzPct val="100909"/>
            </a:pPr>
            <a:r>
              <a:rPr lang="en" dirty="0"/>
              <a:t>Selecting </a:t>
            </a:r>
            <a:r>
              <a:rPr lang="en-US" dirty="0"/>
              <a:t>the right “level”</a:t>
            </a:r>
          </a:p>
        </p:txBody>
      </p:sp>
      <p:pic>
        <p:nvPicPr>
          <p:cNvPr id="394" name="Shape 394"/>
          <p:cNvPicPr preferRelativeResize="0"/>
          <p:nvPr/>
        </p:nvPicPr>
        <p:blipFill>
          <a:blip r:embed="rId3">
            <a:alphaModFix/>
          </a:blip>
          <a:stretch>
            <a:fillRect/>
          </a:stretch>
        </p:blipFill>
        <p:spPr>
          <a:xfrm>
            <a:off x="607600" y="1300812"/>
            <a:ext cx="5238750" cy="5153025"/>
          </a:xfrm>
          <a:prstGeom prst="rect">
            <a:avLst/>
          </a:prstGeom>
          <a:noFill/>
          <a:ln>
            <a:noFill/>
          </a:ln>
        </p:spPr>
      </p:pic>
      <p:sp>
        <p:nvSpPr>
          <p:cNvPr id="395" name="Shape 395"/>
          <p:cNvSpPr/>
          <p:nvPr/>
        </p:nvSpPr>
        <p:spPr>
          <a:xfrm>
            <a:off x="697058" y="2284960"/>
            <a:ext cx="5238150" cy="2781225"/>
          </a:xfrm>
          <a:custGeom>
            <a:avLst/>
            <a:gdLst/>
            <a:ahLst/>
            <a:cxnLst/>
            <a:rect l="0" t="0" r="0" b="0"/>
            <a:pathLst>
              <a:path w="209526" h="111249" extrusionOk="0">
                <a:moveTo>
                  <a:pt x="21934" y="5577"/>
                </a:moveTo>
                <a:cubicBezTo>
                  <a:pt x="11306" y="10115"/>
                  <a:pt x="-4523" y="28382"/>
                  <a:pt x="1344" y="44766"/>
                </a:cubicBezTo>
                <a:cubicBezTo>
                  <a:pt x="7211" y="61150"/>
                  <a:pt x="30791" y="93807"/>
                  <a:pt x="57138" y="103881"/>
                </a:cubicBezTo>
                <a:cubicBezTo>
                  <a:pt x="83485" y="113954"/>
                  <a:pt x="137839" y="112958"/>
                  <a:pt x="159426" y="105209"/>
                </a:cubicBezTo>
                <a:cubicBezTo>
                  <a:pt x="181012" y="97459"/>
                  <a:pt x="178467" y="73548"/>
                  <a:pt x="186659" y="57386"/>
                </a:cubicBezTo>
                <a:cubicBezTo>
                  <a:pt x="194851" y="41223"/>
                  <a:pt x="213891" y="16868"/>
                  <a:pt x="208578" y="8234"/>
                </a:cubicBezTo>
                <a:cubicBezTo>
                  <a:pt x="203264" y="-400"/>
                  <a:pt x="164850" y="-3279"/>
                  <a:pt x="154777" y="5577"/>
                </a:cubicBezTo>
                <a:cubicBezTo>
                  <a:pt x="144703" y="14433"/>
                  <a:pt x="161197" y="52514"/>
                  <a:pt x="148135" y="61371"/>
                </a:cubicBezTo>
                <a:cubicBezTo>
                  <a:pt x="135072" y="70227"/>
                  <a:pt x="90237" y="66020"/>
                  <a:pt x="76400" y="58714"/>
                </a:cubicBezTo>
                <a:cubicBezTo>
                  <a:pt x="62562" y="51407"/>
                  <a:pt x="74185" y="26389"/>
                  <a:pt x="65108" y="17533"/>
                </a:cubicBezTo>
                <a:cubicBezTo>
                  <a:pt x="56030" y="8676"/>
                  <a:pt x="32561" y="1038"/>
                  <a:pt x="21934" y="5577"/>
                </a:cubicBezTo>
                <a:close/>
              </a:path>
            </a:pathLst>
          </a:custGeom>
          <a:noFill/>
          <a:ln w="38100" cap="flat" cmpd="sng">
            <a:solidFill>
              <a:srgbClr val="980000"/>
            </a:solidFill>
            <a:prstDash val="solid"/>
            <a:round/>
            <a:headEnd type="none" w="lg" len="lg"/>
            <a:tailEnd type="none" w="lg" len="lg"/>
          </a:ln>
        </p:spPr>
        <p:txBody>
          <a:bodyPr/>
          <a:lstStyle/>
          <a:p>
            <a:endParaRPr lang="en-US"/>
          </a:p>
        </p:txBody>
      </p:sp>
      <p:sp>
        <p:nvSpPr>
          <p:cNvPr id="396" name="Shape 396"/>
          <p:cNvSpPr/>
          <p:nvPr/>
        </p:nvSpPr>
        <p:spPr>
          <a:xfrm>
            <a:off x="193405" y="2161536"/>
            <a:ext cx="6063050" cy="1502375"/>
          </a:xfrm>
          <a:custGeom>
            <a:avLst/>
            <a:gdLst/>
            <a:ahLst/>
            <a:cxnLst/>
            <a:rect l="0" t="0" r="0" b="0"/>
            <a:pathLst>
              <a:path w="242522" h="60095" extrusionOk="0">
                <a:moveTo>
                  <a:pt x="149019" y="3872"/>
                </a:moveTo>
                <a:cubicBezTo>
                  <a:pt x="114922" y="3539"/>
                  <a:pt x="48280" y="-3434"/>
                  <a:pt x="24811" y="2543"/>
                </a:cubicBezTo>
                <a:cubicBezTo>
                  <a:pt x="1342" y="8520"/>
                  <a:pt x="-7957" y="30329"/>
                  <a:pt x="8205" y="39739"/>
                </a:cubicBezTo>
                <a:cubicBezTo>
                  <a:pt x="24367" y="49148"/>
                  <a:pt x="84590" y="57009"/>
                  <a:pt x="121786" y="59002"/>
                </a:cubicBezTo>
                <a:cubicBezTo>
                  <a:pt x="158982" y="60994"/>
                  <a:pt x="213447" y="60772"/>
                  <a:pt x="231381" y="51695"/>
                </a:cubicBezTo>
                <a:cubicBezTo>
                  <a:pt x="249314" y="42617"/>
                  <a:pt x="243115" y="12506"/>
                  <a:pt x="229388" y="4536"/>
                </a:cubicBezTo>
                <a:cubicBezTo>
                  <a:pt x="215661" y="-3434"/>
                  <a:pt x="183115" y="4204"/>
                  <a:pt x="149019" y="3872"/>
                </a:cubicBezTo>
                <a:close/>
              </a:path>
            </a:pathLst>
          </a:custGeom>
          <a:noFill/>
          <a:ln w="38100" cap="flat" cmpd="sng">
            <a:solidFill>
              <a:srgbClr val="FF9900"/>
            </a:solidFill>
            <a:prstDash val="solid"/>
            <a:round/>
            <a:headEnd type="none" w="lg" len="lg"/>
            <a:tailEnd type="none" w="lg" len="lg"/>
          </a:ln>
        </p:spPr>
        <p:txBody>
          <a:bodyPr/>
          <a:lstStyle/>
          <a:p>
            <a:endParaRPr lang="en-US"/>
          </a:p>
        </p:txBody>
      </p:sp>
      <p:grpSp>
        <p:nvGrpSpPr>
          <p:cNvPr id="2" name="Group 1">
            <a:extLst>
              <a:ext uri="{FF2B5EF4-FFF2-40B4-BE49-F238E27FC236}">
                <a16:creationId xmlns:a16="http://schemas.microsoft.com/office/drawing/2014/main" id="{5E5AB0B8-85D9-744B-95A0-D1544E284551}"/>
              </a:ext>
            </a:extLst>
          </p:cNvPr>
          <p:cNvGrpSpPr/>
          <p:nvPr/>
        </p:nvGrpSpPr>
        <p:grpSpPr>
          <a:xfrm>
            <a:off x="5013125" y="4774613"/>
            <a:ext cx="4130875" cy="1565150"/>
            <a:chOff x="4802800" y="4545035"/>
            <a:chExt cx="4130875" cy="1565150"/>
          </a:xfrm>
        </p:grpSpPr>
        <p:sp>
          <p:nvSpPr>
            <p:cNvPr id="398" name="Shape 398"/>
            <p:cNvSpPr txBox="1"/>
            <p:nvPr/>
          </p:nvSpPr>
          <p:spPr>
            <a:xfrm>
              <a:off x="5151550" y="4545035"/>
              <a:ext cx="3619800" cy="461580"/>
            </a:xfrm>
            <a:prstGeom prst="rect">
              <a:avLst/>
            </a:prstGeom>
            <a:noFill/>
            <a:ln>
              <a:noFill/>
            </a:ln>
          </p:spPr>
          <p:txBody>
            <a:bodyPr lIns="91425" tIns="91425" rIns="91425" bIns="91425" anchor="t" anchorCtr="0">
              <a:noAutofit/>
            </a:bodyPr>
            <a:lstStyle/>
            <a:p>
              <a:pPr lvl="0" algn="ctr">
                <a:spcBef>
                  <a:spcPts val="0"/>
                </a:spcBef>
                <a:buNone/>
              </a:pPr>
              <a:r>
                <a:rPr lang="en-US" sz="1800" i="1" dirty="0">
                  <a:latin typeface="Calibri" charset="0"/>
                  <a:ea typeface="Calibri" charset="0"/>
                  <a:cs typeface="Calibri" charset="0"/>
                </a:rPr>
                <a:t>Information content</a:t>
              </a:r>
              <a:r>
                <a:rPr lang="en-US" sz="1800" dirty="0">
                  <a:latin typeface="Calibri" charset="0"/>
                  <a:ea typeface="Calibri" charset="0"/>
                  <a:cs typeface="Calibri" charset="0"/>
                </a:rPr>
                <a:t> =</a:t>
              </a:r>
            </a:p>
          </p:txBody>
        </p:sp>
        <p:sp>
          <p:nvSpPr>
            <p:cNvPr id="399" name="Shape 399"/>
            <p:cNvSpPr txBox="1"/>
            <p:nvPr/>
          </p:nvSpPr>
          <p:spPr>
            <a:xfrm>
              <a:off x="4802800" y="4915175"/>
              <a:ext cx="4130875" cy="660360"/>
            </a:xfrm>
            <a:prstGeom prst="rect">
              <a:avLst/>
            </a:prstGeom>
            <a:noFill/>
            <a:ln>
              <a:noFill/>
            </a:ln>
          </p:spPr>
          <p:txBody>
            <a:bodyPr lIns="91425" tIns="91425" rIns="91425" bIns="91425" anchor="t" anchorCtr="0">
              <a:noAutofit/>
            </a:bodyPr>
            <a:lstStyle/>
            <a:p>
              <a:pPr lvl="0" algn="ctr">
                <a:spcBef>
                  <a:spcPts val="0"/>
                </a:spcBef>
                <a:buClr>
                  <a:schemeClr val="dk1"/>
                </a:buClr>
                <a:buSzPct val="45833"/>
                <a:buFont typeface="Arial"/>
                <a:buNone/>
              </a:pPr>
              <a:r>
                <a:rPr lang="en-US" sz="1800" dirty="0">
                  <a:solidFill>
                    <a:schemeClr val="dk1"/>
                  </a:solidFill>
                  <a:latin typeface="Calibri" charset="0"/>
                  <a:ea typeface="Calibri" charset="0"/>
                  <a:cs typeface="Calibri" charset="0"/>
                </a:rPr>
                <a:t># of patients who have the concept or a descendant of the concept in their record</a:t>
              </a:r>
            </a:p>
          </p:txBody>
        </p:sp>
        <p:sp>
          <p:nvSpPr>
            <p:cNvPr id="400" name="Shape 400"/>
            <p:cNvSpPr txBox="1"/>
            <p:nvPr/>
          </p:nvSpPr>
          <p:spPr>
            <a:xfrm>
              <a:off x="4921975" y="5577385"/>
              <a:ext cx="4011700" cy="532800"/>
            </a:xfrm>
            <a:prstGeom prst="rect">
              <a:avLst/>
            </a:prstGeom>
            <a:noFill/>
            <a:ln>
              <a:noFill/>
            </a:ln>
          </p:spPr>
          <p:txBody>
            <a:bodyPr lIns="91425" tIns="91425" rIns="91425" bIns="91425" anchor="t" anchorCtr="0">
              <a:noAutofit/>
            </a:bodyPr>
            <a:lstStyle/>
            <a:p>
              <a:pPr lvl="0" algn="ctr" rtl="0">
                <a:spcBef>
                  <a:spcPts val="0"/>
                </a:spcBef>
                <a:buNone/>
              </a:pPr>
              <a:r>
                <a:rPr lang="en-US" sz="1800" dirty="0">
                  <a:solidFill>
                    <a:schemeClr val="dk1"/>
                  </a:solidFill>
                  <a:latin typeface="Calibri" charset="0"/>
                  <a:ea typeface="Calibri" charset="0"/>
                  <a:cs typeface="Calibri" charset="0"/>
                </a:rPr>
                <a:t>total # of patients</a:t>
              </a:r>
            </a:p>
          </p:txBody>
        </p:sp>
        <p:cxnSp>
          <p:nvCxnSpPr>
            <p:cNvPr id="401" name="Shape 401"/>
            <p:cNvCxnSpPr/>
            <p:nvPr/>
          </p:nvCxnSpPr>
          <p:spPr>
            <a:xfrm flipH="1">
              <a:off x="4922075" y="5595335"/>
              <a:ext cx="4011600" cy="19800"/>
            </a:xfrm>
            <a:prstGeom prst="straightConnector1">
              <a:avLst/>
            </a:prstGeom>
            <a:noFill/>
            <a:ln w="38100" cap="flat" cmpd="sng">
              <a:solidFill>
                <a:srgbClr val="000000"/>
              </a:solidFill>
              <a:prstDash val="solid"/>
              <a:round/>
              <a:headEnd type="none" w="lg" len="lg"/>
              <a:tailEnd type="none" w="lg" len="lg"/>
            </a:ln>
          </p:spPr>
        </p:cxnSp>
      </p:grpSp>
    </p:spTree>
    <p:extLst>
      <p:ext uri="{BB962C8B-B14F-4D97-AF65-F5344CB8AC3E}">
        <p14:creationId xmlns:p14="http://schemas.microsoft.com/office/powerpoint/2010/main" val="2711491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6"/>
                                        </p:tgtEl>
                                        <p:attrNameLst>
                                          <p:attrName>style.visibility</p:attrName>
                                        </p:attrNameLst>
                                      </p:cBhvr>
                                      <p:to>
                                        <p:strVal val="visible"/>
                                      </p:to>
                                    </p:set>
                                  </p:childTnLst>
                                  <p:subTnLst>
                                    <p:set>
                                      <p:cBhvr override="childStyle">
                                        <p:cTn dur="1" fill="hold" display="0" masterRel="nextClick" afterEffect="1"/>
                                        <p:tgtEl>
                                          <p:spTgt spid="396"/>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95"/>
                                        </p:tgtEl>
                                        <p:attrNameLst>
                                          <p:attrName>style.visibility</p:attrName>
                                        </p:attrNameLst>
                                      </p:cBhvr>
                                      <p:to>
                                        <p:strVal val="visible"/>
                                      </p:to>
                                    </p:set>
                                  </p:childTnLst>
                                  <p:subTnLst>
                                    <p:set>
                                      <p:cBhvr override="childStyle">
                                        <p:cTn dur="1" fill="hold" display="0" masterRel="nextClick" afterEffect="1"/>
                                        <p:tgtEl>
                                          <p:spTgt spid="395"/>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60258" y="2551947"/>
            <a:ext cx="2489083" cy="1720750"/>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78094" y="3942578"/>
            <a:ext cx="2424505" cy="1676104"/>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 name="Picture 2"/>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495"/>
          <a:stretch/>
        </p:blipFill>
        <p:spPr bwMode="auto">
          <a:xfrm>
            <a:off x="4049340" y="1885619"/>
            <a:ext cx="2431061" cy="1671353"/>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r>
              <a:rPr lang="en-US" dirty="0"/>
              <a:t>Knowing alternative names</a:t>
            </a:r>
          </a:p>
        </p:txBody>
      </p:sp>
      <p:sp>
        <p:nvSpPr>
          <p:cNvPr id="5" name="Oval 4"/>
          <p:cNvSpPr/>
          <p:nvPr/>
        </p:nvSpPr>
        <p:spPr>
          <a:xfrm>
            <a:off x="4674054" y="2934674"/>
            <a:ext cx="826634" cy="244929"/>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lIns="64291" tIns="32146" rIns="64291" bIns="32146" rtlCol="0" anchor="ctr"/>
          <a:lstStyle/>
          <a:p>
            <a:pPr algn="ctr"/>
            <a:endParaRPr lang="en-US" sz="1800" kern="1200">
              <a:solidFill>
                <a:prstClr val="white"/>
              </a:solidFill>
            </a:endParaRPr>
          </a:p>
        </p:txBody>
      </p:sp>
      <p:sp>
        <p:nvSpPr>
          <p:cNvPr id="19" name="Oval 18"/>
          <p:cNvSpPr/>
          <p:nvPr/>
        </p:nvSpPr>
        <p:spPr>
          <a:xfrm>
            <a:off x="5107781" y="4490990"/>
            <a:ext cx="826634" cy="244929"/>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lIns="64291" tIns="32146" rIns="64291" bIns="32146" rtlCol="0" anchor="ctr"/>
          <a:lstStyle/>
          <a:p>
            <a:pPr algn="ctr"/>
            <a:endParaRPr lang="en-US" sz="1800" kern="1200">
              <a:solidFill>
                <a:prstClr val="white"/>
              </a:solidFill>
            </a:endParaRPr>
          </a:p>
        </p:txBody>
      </p:sp>
      <p:sp>
        <p:nvSpPr>
          <p:cNvPr id="20" name="Oval 19"/>
          <p:cNvSpPr/>
          <p:nvPr/>
        </p:nvSpPr>
        <p:spPr>
          <a:xfrm>
            <a:off x="3150786" y="3626214"/>
            <a:ext cx="826634" cy="244929"/>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lIns="64291" tIns="32146" rIns="64291" bIns="32146" rtlCol="0" anchor="ctr"/>
          <a:lstStyle/>
          <a:p>
            <a:pPr algn="ctr"/>
            <a:endParaRPr lang="en-US" sz="1800" kern="1200">
              <a:solidFill>
                <a:prstClr val="white"/>
              </a:solidFill>
            </a:endParaRPr>
          </a:p>
        </p:txBody>
      </p:sp>
      <p:cxnSp>
        <p:nvCxnSpPr>
          <p:cNvPr id="21" name="Curved Connector 20"/>
          <p:cNvCxnSpPr>
            <a:stCxn id="20" idx="0"/>
            <a:endCxn id="5" idx="2"/>
          </p:cNvCxnSpPr>
          <p:nvPr/>
        </p:nvCxnSpPr>
        <p:spPr>
          <a:xfrm flipV="1">
            <a:off x="3564103" y="3057139"/>
            <a:ext cx="1109951" cy="569075"/>
          </a:xfrm>
          <a:prstGeom prst="straightConnector1">
            <a:avLst/>
          </a:prstGeom>
          <a:ln>
            <a:headEnd type="arrow"/>
            <a:tailEnd type="arrow"/>
          </a:ln>
        </p:spPr>
        <p:style>
          <a:lnRef idx="3">
            <a:schemeClr val="dk1"/>
          </a:lnRef>
          <a:fillRef idx="0">
            <a:schemeClr val="dk1"/>
          </a:fillRef>
          <a:effectRef idx="2">
            <a:schemeClr val="dk1"/>
          </a:effectRef>
          <a:fontRef idx="minor">
            <a:schemeClr val="tx1"/>
          </a:fontRef>
        </p:style>
      </p:cxnSp>
      <p:cxnSp>
        <p:nvCxnSpPr>
          <p:cNvPr id="24" name="Curved Connector 23"/>
          <p:cNvCxnSpPr>
            <a:stCxn id="20" idx="4"/>
            <a:endCxn id="19" idx="2"/>
          </p:cNvCxnSpPr>
          <p:nvPr/>
        </p:nvCxnSpPr>
        <p:spPr>
          <a:xfrm>
            <a:off x="3564103" y="3871143"/>
            <a:ext cx="1543678" cy="742312"/>
          </a:xfrm>
          <a:prstGeom prst="straightConnector1">
            <a:avLst/>
          </a:prstGeom>
          <a:ln>
            <a:headEnd type="arrow"/>
            <a:tailEnd type="arrow"/>
          </a:ln>
        </p:spPr>
        <p:style>
          <a:lnRef idx="3">
            <a:schemeClr val="dk1"/>
          </a:lnRef>
          <a:fillRef idx="0">
            <a:schemeClr val="dk1"/>
          </a:fillRef>
          <a:effectRef idx="2">
            <a:schemeClr val="dk1"/>
          </a:effectRef>
          <a:fontRef idx="minor">
            <a:schemeClr val="tx1"/>
          </a:fontRef>
        </p:style>
      </p:cxnSp>
      <p:cxnSp>
        <p:nvCxnSpPr>
          <p:cNvPr id="27" name="Curved Connector 26"/>
          <p:cNvCxnSpPr>
            <a:stCxn id="5" idx="4"/>
            <a:endCxn id="19" idx="0"/>
          </p:cNvCxnSpPr>
          <p:nvPr/>
        </p:nvCxnSpPr>
        <p:spPr>
          <a:xfrm>
            <a:off x="5087371" y="3179603"/>
            <a:ext cx="433727" cy="1311387"/>
          </a:xfrm>
          <a:prstGeom prst="straightConnector1">
            <a:avLst/>
          </a:prstGeom>
          <a:ln>
            <a:headEnd type="arrow"/>
            <a:tailEnd type="arrow"/>
          </a:ln>
        </p:spPr>
        <p:style>
          <a:lnRef idx="3">
            <a:schemeClr val="dk1"/>
          </a:lnRef>
          <a:fillRef idx="0">
            <a:schemeClr val="dk1"/>
          </a:fillRef>
          <a:effectRef idx="2">
            <a:schemeClr val="dk1"/>
          </a:effectRef>
          <a:fontRef idx="minor">
            <a:schemeClr val="tx1"/>
          </a:fontRef>
        </p:style>
      </p:cxnSp>
      <p:sp>
        <p:nvSpPr>
          <p:cNvPr id="39" name="Freeform 38"/>
          <p:cNvSpPr/>
          <p:nvPr/>
        </p:nvSpPr>
        <p:spPr>
          <a:xfrm>
            <a:off x="3082477" y="2743323"/>
            <a:ext cx="3041794" cy="2183946"/>
          </a:xfrm>
          <a:custGeom>
            <a:avLst/>
            <a:gdLst>
              <a:gd name="connsiteX0" fmla="*/ 1132114 w 4326107"/>
              <a:gd name="connsiteY0" fmla="*/ 537028 h 3106057"/>
              <a:gd name="connsiteX1" fmla="*/ 1132114 w 4326107"/>
              <a:gd name="connsiteY1" fmla="*/ 537028 h 3106057"/>
              <a:gd name="connsiteX2" fmla="*/ 1233714 w 4326107"/>
              <a:gd name="connsiteY2" fmla="*/ 348343 h 3106057"/>
              <a:gd name="connsiteX3" fmla="*/ 1277257 w 4326107"/>
              <a:gd name="connsiteY3" fmla="*/ 319314 h 3106057"/>
              <a:gd name="connsiteX4" fmla="*/ 1364342 w 4326107"/>
              <a:gd name="connsiteY4" fmla="*/ 246743 h 3106057"/>
              <a:gd name="connsiteX5" fmla="*/ 1451428 w 4326107"/>
              <a:gd name="connsiteY5" fmla="*/ 217714 h 3106057"/>
              <a:gd name="connsiteX6" fmla="*/ 1494971 w 4326107"/>
              <a:gd name="connsiteY6" fmla="*/ 203200 h 3106057"/>
              <a:gd name="connsiteX7" fmla="*/ 1553028 w 4326107"/>
              <a:gd name="connsiteY7" fmla="*/ 174171 h 3106057"/>
              <a:gd name="connsiteX8" fmla="*/ 1654628 w 4326107"/>
              <a:gd name="connsiteY8" fmla="*/ 145143 h 3106057"/>
              <a:gd name="connsiteX9" fmla="*/ 1727200 w 4326107"/>
              <a:gd name="connsiteY9" fmla="*/ 130628 h 3106057"/>
              <a:gd name="connsiteX10" fmla="*/ 1814285 w 4326107"/>
              <a:gd name="connsiteY10" fmla="*/ 116114 h 3106057"/>
              <a:gd name="connsiteX11" fmla="*/ 1901371 w 4326107"/>
              <a:gd name="connsiteY11" fmla="*/ 87085 h 3106057"/>
              <a:gd name="connsiteX12" fmla="*/ 1959428 w 4326107"/>
              <a:gd name="connsiteY12" fmla="*/ 72571 h 3106057"/>
              <a:gd name="connsiteX13" fmla="*/ 2017485 w 4326107"/>
              <a:gd name="connsiteY13" fmla="*/ 43543 h 3106057"/>
              <a:gd name="connsiteX14" fmla="*/ 2191657 w 4326107"/>
              <a:gd name="connsiteY14" fmla="*/ 14514 h 3106057"/>
              <a:gd name="connsiteX15" fmla="*/ 2293257 w 4326107"/>
              <a:gd name="connsiteY15" fmla="*/ 0 h 3106057"/>
              <a:gd name="connsiteX16" fmla="*/ 3048000 w 4326107"/>
              <a:gd name="connsiteY16" fmla="*/ 14514 h 3106057"/>
              <a:gd name="connsiteX17" fmla="*/ 3106057 w 4326107"/>
              <a:gd name="connsiteY17" fmla="*/ 29028 h 3106057"/>
              <a:gd name="connsiteX18" fmla="*/ 3193142 w 4326107"/>
              <a:gd name="connsiteY18" fmla="*/ 43543 h 3106057"/>
              <a:gd name="connsiteX19" fmla="*/ 3323771 w 4326107"/>
              <a:gd name="connsiteY19" fmla="*/ 145143 h 3106057"/>
              <a:gd name="connsiteX20" fmla="*/ 3367314 w 4326107"/>
              <a:gd name="connsiteY20" fmla="*/ 159657 h 3106057"/>
              <a:gd name="connsiteX21" fmla="*/ 3410857 w 4326107"/>
              <a:gd name="connsiteY21" fmla="*/ 203200 h 3106057"/>
              <a:gd name="connsiteX22" fmla="*/ 3454400 w 4326107"/>
              <a:gd name="connsiteY22" fmla="*/ 217714 h 3106057"/>
              <a:gd name="connsiteX23" fmla="*/ 3497942 w 4326107"/>
              <a:gd name="connsiteY23" fmla="*/ 246743 h 3106057"/>
              <a:gd name="connsiteX24" fmla="*/ 3541485 w 4326107"/>
              <a:gd name="connsiteY24" fmla="*/ 261257 h 3106057"/>
              <a:gd name="connsiteX25" fmla="*/ 3628571 w 4326107"/>
              <a:gd name="connsiteY25" fmla="*/ 319314 h 3106057"/>
              <a:gd name="connsiteX26" fmla="*/ 3686628 w 4326107"/>
              <a:gd name="connsiteY26" fmla="*/ 406400 h 3106057"/>
              <a:gd name="connsiteX27" fmla="*/ 3715657 w 4326107"/>
              <a:gd name="connsiteY27" fmla="*/ 493485 h 3106057"/>
              <a:gd name="connsiteX28" fmla="*/ 3744685 w 4326107"/>
              <a:gd name="connsiteY28" fmla="*/ 580571 h 3106057"/>
              <a:gd name="connsiteX29" fmla="*/ 3759200 w 4326107"/>
              <a:gd name="connsiteY29" fmla="*/ 624114 h 3106057"/>
              <a:gd name="connsiteX30" fmla="*/ 3773714 w 4326107"/>
              <a:gd name="connsiteY30" fmla="*/ 682171 h 3106057"/>
              <a:gd name="connsiteX31" fmla="*/ 3802742 w 4326107"/>
              <a:gd name="connsiteY31" fmla="*/ 725714 h 3106057"/>
              <a:gd name="connsiteX32" fmla="*/ 3817257 w 4326107"/>
              <a:gd name="connsiteY32" fmla="*/ 783771 h 3106057"/>
              <a:gd name="connsiteX33" fmla="*/ 3831771 w 4326107"/>
              <a:gd name="connsiteY33" fmla="*/ 827314 h 3106057"/>
              <a:gd name="connsiteX34" fmla="*/ 3860800 w 4326107"/>
              <a:gd name="connsiteY34" fmla="*/ 943428 h 3106057"/>
              <a:gd name="connsiteX35" fmla="*/ 3889828 w 4326107"/>
              <a:gd name="connsiteY35" fmla="*/ 1001485 h 3106057"/>
              <a:gd name="connsiteX36" fmla="*/ 3918857 w 4326107"/>
              <a:gd name="connsiteY36" fmla="*/ 1088571 h 3106057"/>
              <a:gd name="connsiteX37" fmla="*/ 3947885 w 4326107"/>
              <a:gd name="connsiteY37" fmla="*/ 1132114 h 3106057"/>
              <a:gd name="connsiteX38" fmla="*/ 3976914 w 4326107"/>
              <a:gd name="connsiteY38" fmla="*/ 1219200 h 3106057"/>
              <a:gd name="connsiteX39" fmla="*/ 4005942 w 4326107"/>
              <a:gd name="connsiteY39" fmla="*/ 1262743 h 3106057"/>
              <a:gd name="connsiteX40" fmla="*/ 4049485 w 4326107"/>
              <a:gd name="connsiteY40" fmla="*/ 1393371 h 3106057"/>
              <a:gd name="connsiteX41" fmla="*/ 4064000 w 4326107"/>
              <a:gd name="connsiteY41" fmla="*/ 1436914 h 3106057"/>
              <a:gd name="connsiteX42" fmla="*/ 4093028 w 4326107"/>
              <a:gd name="connsiteY42" fmla="*/ 1480457 h 3106057"/>
              <a:gd name="connsiteX43" fmla="*/ 4122057 w 4326107"/>
              <a:gd name="connsiteY43" fmla="*/ 1582057 h 3106057"/>
              <a:gd name="connsiteX44" fmla="*/ 4165600 w 4326107"/>
              <a:gd name="connsiteY44" fmla="*/ 1683657 h 3106057"/>
              <a:gd name="connsiteX45" fmla="*/ 4194628 w 4326107"/>
              <a:gd name="connsiteY45" fmla="*/ 1785257 h 3106057"/>
              <a:gd name="connsiteX46" fmla="*/ 4209142 w 4326107"/>
              <a:gd name="connsiteY46" fmla="*/ 1828800 h 3106057"/>
              <a:gd name="connsiteX47" fmla="*/ 4238171 w 4326107"/>
              <a:gd name="connsiteY47" fmla="*/ 1872343 h 3106057"/>
              <a:gd name="connsiteX48" fmla="*/ 4252685 w 4326107"/>
              <a:gd name="connsiteY48" fmla="*/ 1915885 h 3106057"/>
              <a:gd name="connsiteX49" fmla="*/ 4281714 w 4326107"/>
              <a:gd name="connsiteY49" fmla="*/ 1959428 h 3106057"/>
              <a:gd name="connsiteX50" fmla="*/ 4310742 w 4326107"/>
              <a:gd name="connsiteY50" fmla="*/ 2104571 h 3106057"/>
              <a:gd name="connsiteX51" fmla="*/ 4310742 w 4326107"/>
              <a:gd name="connsiteY51" fmla="*/ 2525485 h 3106057"/>
              <a:gd name="connsiteX52" fmla="*/ 4281714 w 4326107"/>
              <a:gd name="connsiteY52" fmla="*/ 2612571 h 3106057"/>
              <a:gd name="connsiteX53" fmla="*/ 4252685 w 4326107"/>
              <a:gd name="connsiteY53" fmla="*/ 2699657 h 3106057"/>
              <a:gd name="connsiteX54" fmla="*/ 4209142 w 4326107"/>
              <a:gd name="connsiteY54" fmla="*/ 2743200 h 3106057"/>
              <a:gd name="connsiteX55" fmla="*/ 4151085 w 4326107"/>
              <a:gd name="connsiteY55" fmla="*/ 2815771 h 3106057"/>
              <a:gd name="connsiteX56" fmla="*/ 4093028 w 4326107"/>
              <a:gd name="connsiteY56" fmla="*/ 2902857 h 3106057"/>
              <a:gd name="connsiteX57" fmla="*/ 4064000 w 4326107"/>
              <a:gd name="connsiteY57" fmla="*/ 2946400 h 3106057"/>
              <a:gd name="connsiteX58" fmla="*/ 3962400 w 4326107"/>
              <a:gd name="connsiteY58" fmla="*/ 2975428 h 3106057"/>
              <a:gd name="connsiteX59" fmla="*/ 3875314 w 4326107"/>
              <a:gd name="connsiteY59" fmla="*/ 3004457 h 3106057"/>
              <a:gd name="connsiteX60" fmla="*/ 3831771 w 4326107"/>
              <a:gd name="connsiteY60" fmla="*/ 3033485 h 3106057"/>
              <a:gd name="connsiteX61" fmla="*/ 3715657 w 4326107"/>
              <a:gd name="connsiteY61" fmla="*/ 3048000 h 3106057"/>
              <a:gd name="connsiteX62" fmla="*/ 3657600 w 4326107"/>
              <a:gd name="connsiteY62" fmla="*/ 3062514 h 3106057"/>
              <a:gd name="connsiteX63" fmla="*/ 3294742 w 4326107"/>
              <a:gd name="connsiteY63" fmla="*/ 3091543 h 3106057"/>
              <a:gd name="connsiteX64" fmla="*/ 3178628 w 4326107"/>
              <a:gd name="connsiteY64" fmla="*/ 3106057 h 3106057"/>
              <a:gd name="connsiteX65" fmla="*/ 2670628 w 4326107"/>
              <a:gd name="connsiteY65" fmla="*/ 3091543 h 3106057"/>
              <a:gd name="connsiteX66" fmla="*/ 2540000 w 4326107"/>
              <a:gd name="connsiteY66" fmla="*/ 3062514 h 3106057"/>
              <a:gd name="connsiteX67" fmla="*/ 2336800 w 4326107"/>
              <a:gd name="connsiteY67" fmla="*/ 3033485 h 3106057"/>
              <a:gd name="connsiteX68" fmla="*/ 2278742 w 4326107"/>
              <a:gd name="connsiteY68" fmla="*/ 3018971 h 3106057"/>
              <a:gd name="connsiteX69" fmla="*/ 2191657 w 4326107"/>
              <a:gd name="connsiteY69" fmla="*/ 2989943 h 3106057"/>
              <a:gd name="connsiteX70" fmla="*/ 2148114 w 4326107"/>
              <a:gd name="connsiteY70" fmla="*/ 2960914 h 3106057"/>
              <a:gd name="connsiteX71" fmla="*/ 2046514 w 4326107"/>
              <a:gd name="connsiteY71" fmla="*/ 2931885 h 3106057"/>
              <a:gd name="connsiteX72" fmla="*/ 2002971 w 4326107"/>
              <a:gd name="connsiteY72" fmla="*/ 2902857 h 3106057"/>
              <a:gd name="connsiteX73" fmla="*/ 1915885 w 4326107"/>
              <a:gd name="connsiteY73" fmla="*/ 2873828 h 3106057"/>
              <a:gd name="connsiteX74" fmla="*/ 1872342 w 4326107"/>
              <a:gd name="connsiteY74" fmla="*/ 2859314 h 3106057"/>
              <a:gd name="connsiteX75" fmla="*/ 1828800 w 4326107"/>
              <a:gd name="connsiteY75" fmla="*/ 2844800 h 3106057"/>
              <a:gd name="connsiteX76" fmla="*/ 1683657 w 4326107"/>
              <a:gd name="connsiteY76" fmla="*/ 2801257 h 3106057"/>
              <a:gd name="connsiteX77" fmla="*/ 1640114 w 4326107"/>
              <a:gd name="connsiteY77" fmla="*/ 2786743 h 3106057"/>
              <a:gd name="connsiteX78" fmla="*/ 1553028 w 4326107"/>
              <a:gd name="connsiteY78" fmla="*/ 2743200 h 3106057"/>
              <a:gd name="connsiteX79" fmla="*/ 1451428 w 4326107"/>
              <a:gd name="connsiteY79" fmla="*/ 2699657 h 3106057"/>
              <a:gd name="connsiteX80" fmla="*/ 1407885 w 4326107"/>
              <a:gd name="connsiteY80" fmla="*/ 2670628 h 3106057"/>
              <a:gd name="connsiteX81" fmla="*/ 1291771 w 4326107"/>
              <a:gd name="connsiteY81" fmla="*/ 2627085 h 3106057"/>
              <a:gd name="connsiteX82" fmla="*/ 1233714 w 4326107"/>
              <a:gd name="connsiteY82" fmla="*/ 2583543 h 3106057"/>
              <a:gd name="connsiteX83" fmla="*/ 1146628 w 4326107"/>
              <a:gd name="connsiteY83" fmla="*/ 2496457 h 3106057"/>
              <a:gd name="connsiteX84" fmla="*/ 1103085 w 4326107"/>
              <a:gd name="connsiteY84" fmla="*/ 2481943 h 3106057"/>
              <a:gd name="connsiteX85" fmla="*/ 1045028 w 4326107"/>
              <a:gd name="connsiteY85" fmla="*/ 2438400 h 3106057"/>
              <a:gd name="connsiteX86" fmla="*/ 1001485 w 4326107"/>
              <a:gd name="connsiteY86" fmla="*/ 2394857 h 3106057"/>
              <a:gd name="connsiteX87" fmla="*/ 899885 w 4326107"/>
              <a:gd name="connsiteY87" fmla="*/ 2336800 h 3106057"/>
              <a:gd name="connsiteX88" fmla="*/ 812800 w 4326107"/>
              <a:gd name="connsiteY88" fmla="*/ 2278743 h 3106057"/>
              <a:gd name="connsiteX89" fmla="*/ 725714 w 4326107"/>
              <a:gd name="connsiteY89" fmla="*/ 2249714 h 3106057"/>
              <a:gd name="connsiteX90" fmla="*/ 682171 w 4326107"/>
              <a:gd name="connsiteY90" fmla="*/ 2235200 h 3106057"/>
              <a:gd name="connsiteX91" fmla="*/ 638628 w 4326107"/>
              <a:gd name="connsiteY91" fmla="*/ 2206171 h 3106057"/>
              <a:gd name="connsiteX92" fmla="*/ 551542 w 4326107"/>
              <a:gd name="connsiteY92" fmla="*/ 2177143 h 3106057"/>
              <a:gd name="connsiteX93" fmla="*/ 464457 w 4326107"/>
              <a:gd name="connsiteY93" fmla="*/ 2104571 h 3106057"/>
              <a:gd name="connsiteX94" fmla="*/ 420914 w 4326107"/>
              <a:gd name="connsiteY94" fmla="*/ 2075543 h 3106057"/>
              <a:gd name="connsiteX95" fmla="*/ 377371 w 4326107"/>
              <a:gd name="connsiteY95" fmla="*/ 2032000 h 3106057"/>
              <a:gd name="connsiteX96" fmla="*/ 290285 w 4326107"/>
              <a:gd name="connsiteY96" fmla="*/ 1973943 h 3106057"/>
              <a:gd name="connsiteX97" fmla="*/ 203200 w 4326107"/>
              <a:gd name="connsiteY97" fmla="*/ 1901371 h 3106057"/>
              <a:gd name="connsiteX98" fmla="*/ 145142 w 4326107"/>
              <a:gd name="connsiteY98" fmla="*/ 1814285 h 3106057"/>
              <a:gd name="connsiteX99" fmla="*/ 116114 w 4326107"/>
              <a:gd name="connsiteY99" fmla="*/ 1770743 h 3106057"/>
              <a:gd name="connsiteX100" fmla="*/ 72571 w 4326107"/>
              <a:gd name="connsiteY100" fmla="*/ 1741714 h 3106057"/>
              <a:gd name="connsiteX101" fmla="*/ 29028 w 4326107"/>
              <a:gd name="connsiteY101" fmla="*/ 1640114 h 3106057"/>
              <a:gd name="connsiteX102" fmla="*/ 0 w 4326107"/>
              <a:gd name="connsiteY102" fmla="*/ 1553028 h 3106057"/>
              <a:gd name="connsiteX103" fmla="*/ 14514 w 4326107"/>
              <a:gd name="connsiteY103" fmla="*/ 1320800 h 3106057"/>
              <a:gd name="connsiteX104" fmla="*/ 101600 w 4326107"/>
              <a:gd name="connsiteY104" fmla="*/ 1146628 h 3106057"/>
              <a:gd name="connsiteX105" fmla="*/ 130628 w 4326107"/>
              <a:gd name="connsiteY105" fmla="*/ 1103085 h 3106057"/>
              <a:gd name="connsiteX106" fmla="*/ 174171 w 4326107"/>
              <a:gd name="connsiteY106" fmla="*/ 1059543 h 3106057"/>
              <a:gd name="connsiteX107" fmla="*/ 232228 w 4326107"/>
              <a:gd name="connsiteY107" fmla="*/ 972457 h 3106057"/>
              <a:gd name="connsiteX108" fmla="*/ 275771 w 4326107"/>
              <a:gd name="connsiteY108" fmla="*/ 928914 h 3106057"/>
              <a:gd name="connsiteX109" fmla="*/ 348342 w 4326107"/>
              <a:gd name="connsiteY109" fmla="*/ 841828 h 3106057"/>
              <a:gd name="connsiteX110" fmla="*/ 391885 w 4326107"/>
              <a:gd name="connsiteY110" fmla="*/ 827314 h 3106057"/>
              <a:gd name="connsiteX111" fmla="*/ 478971 w 4326107"/>
              <a:gd name="connsiteY111" fmla="*/ 769257 h 3106057"/>
              <a:gd name="connsiteX112" fmla="*/ 522514 w 4326107"/>
              <a:gd name="connsiteY112" fmla="*/ 740228 h 3106057"/>
              <a:gd name="connsiteX113" fmla="*/ 653142 w 4326107"/>
              <a:gd name="connsiteY113" fmla="*/ 638628 h 3106057"/>
              <a:gd name="connsiteX114" fmla="*/ 696685 w 4326107"/>
              <a:gd name="connsiteY114" fmla="*/ 609600 h 3106057"/>
              <a:gd name="connsiteX115" fmla="*/ 740228 w 4326107"/>
              <a:gd name="connsiteY115" fmla="*/ 580571 h 3106057"/>
              <a:gd name="connsiteX116" fmla="*/ 783771 w 4326107"/>
              <a:gd name="connsiteY116" fmla="*/ 566057 h 3106057"/>
              <a:gd name="connsiteX117" fmla="*/ 827314 w 4326107"/>
              <a:gd name="connsiteY117" fmla="*/ 537028 h 3106057"/>
              <a:gd name="connsiteX118" fmla="*/ 1001485 w 4326107"/>
              <a:gd name="connsiteY118" fmla="*/ 508000 h 3106057"/>
              <a:gd name="connsiteX119" fmla="*/ 1175657 w 4326107"/>
              <a:gd name="connsiteY119" fmla="*/ 493485 h 3106057"/>
              <a:gd name="connsiteX120" fmla="*/ 1132114 w 4326107"/>
              <a:gd name="connsiteY120" fmla="*/ 537028 h 3106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4326107" h="3106057">
                <a:moveTo>
                  <a:pt x="1132114" y="537028"/>
                </a:moveTo>
                <a:lnTo>
                  <a:pt x="1132114" y="537028"/>
                </a:lnTo>
                <a:cubicBezTo>
                  <a:pt x="1162107" y="469543"/>
                  <a:pt x="1180816" y="401241"/>
                  <a:pt x="1233714" y="348343"/>
                </a:cubicBezTo>
                <a:cubicBezTo>
                  <a:pt x="1246049" y="336008"/>
                  <a:pt x="1263856" y="330481"/>
                  <a:pt x="1277257" y="319314"/>
                </a:cubicBezTo>
                <a:cubicBezTo>
                  <a:pt x="1316319" y="286762"/>
                  <a:pt x="1318011" y="267335"/>
                  <a:pt x="1364342" y="246743"/>
                </a:cubicBezTo>
                <a:cubicBezTo>
                  <a:pt x="1392304" y="234316"/>
                  <a:pt x="1422399" y="227390"/>
                  <a:pt x="1451428" y="217714"/>
                </a:cubicBezTo>
                <a:cubicBezTo>
                  <a:pt x="1465942" y="212876"/>
                  <a:pt x="1481287" y="210042"/>
                  <a:pt x="1494971" y="203200"/>
                </a:cubicBezTo>
                <a:cubicBezTo>
                  <a:pt x="1514323" y="193524"/>
                  <a:pt x="1533141" y="182694"/>
                  <a:pt x="1553028" y="174171"/>
                </a:cubicBezTo>
                <a:cubicBezTo>
                  <a:pt x="1579137" y="162982"/>
                  <a:pt x="1629134" y="150808"/>
                  <a:pt x="1654628" y="145143"/>
                </a:cubicBezTo>
                <a:cubicBezTo>
                  <a:pt x="1678710" y="139791"/>
                  <a:pt x="1702928" y="135041"/>
                  <a:pt x="1727200" y="130628"/>
                </a:cubicBezTo>
                <a:cubicBezTo>
                  <a:pt x="1756154" y="125364"/>
                  <a:pt x="1785735" y="123252"/>
                  <a:pt x="1814285" y="116114"/>
                </a:cubicBezTo>
                <a:cubicBezTo>
                  <a:pt x="1843970" y="108693"/>
                  <a:pt x="1871686" y="94506"/>
                  <a:pt x="1901371" y="87085"/>
                </a:cubicBezTo>
                <a:cubicBezTo>
                  <a:pt x="1920723" y="82247"/>
                  <a:pt x="1940750" y="79575"/>
                  <a:pt x="1959428" y="72571"/>
                </a:cubicBezTo>
                <a:cubicBezTo>
                  <a:pt x="1979687" y="64974"/>
                  <a:pt x="1997226" y="51140"/>
                  <a:pt x="2017485" y="43543"/>
                </a:cubicBezTo>
                <a:cubicBezTo>
                  <a:pt x="2066183" y="25281"/>
                  <a:pt x="2148044" y="20329"/>
                  <a:pt x="2191657" y="14514"/>
                </a:cubicBezTo>
                <a:lnTo>
                  <a:pt x="2293257" y="0"/>
                </a:lnTo>
                <a:lnTo>
                  <a:pt x="3048000" y="14514"/>
                </a:lnTo>
                <a:cubicBezTo>
                  <a:pt x="3067935" y="15226"/>
                  <a:pt x="3086496" y="25116"/>
                  <a:pt x="3106057" y="29028"/>
                </a:cubicBezTo>
                <a:cubicBezTo>
                  <a:pt x="3134914" y="34800"/>
                  <a:pt x="3164114" y="38705"/>
                  <a:pt x="3193142" y="43543"/>
                </a:cubicBezTo>
                <a:cubicBezTo>
                  <a:pt x="3230711" y="81111"/>
                  <a:pt x="3271692" y="127784"/>
                  <a:pt x="3323771" y="145143"/>
                </a:cubicBezTo>
                <a:lnTo>
                  <a:pt x="3367314" y="159657"/>
                </a:lnTo>
                <a:cubicBezTo>
                  <a:pt x="3381828" y="174171"/>
                  <a:pt x="3393778" y="191814"/>
                  <a:pt x="3410857" y="203200"/>
                </a:cubicBezTo>
                <a:cubicBezTo>
                  <a:pt x="3423587" y="211687"/>
                  <a:pt x="3440716" y="210872"/>
                  <a:pt x="3454400" y="217714"/>
                </a:cubicBezTo>
                <a:cubicBezTo>
                  <a:pt x="3470002" y="225515"/>
                  <a:pt x="3482340" y="238942"/>
                  <a:pt x="3497942" y="246743"/>
                </a:cubicBezTo>
                <a:cubicBezTo>
                  <a:pt x="3511626" y="253585"/>
                  <a:pt x="3528111" y="253827"/>
                  <a:pt x="3541485" y="261257"/>
                </a:cubicBezTo>
                <a:cubicBezTo>
                  <a:pt x="3571983" y="278200"/>
                  <a:pt x="3628571" y="319314"/>
                  <a:pt x="3628571" y="319314"/>
                </a:cubicBezTo>
                <a:cubicBezTo>
                  <a:pt x="3676585" y="463360"/>
                  <a:pt x="3596030" y="243325"/>
                  <a:pt x="3686628" y="406400"/>
                </a:cubicBezTo>
                <a:cubicBezTo>
                  <a:pt x="3701488" y="433148"/>
                  <a:pt x="3705981" y="464457"/>
                  <a:pt x="3715657" y="493485"/>
                </a:cubicBezTo>
                <a:lnTo>
                  <a:pt x="3744685" y="580571"/>
                </a:lnTo>
                <a:cubicBezTo>
                  <a:pt x="3749523" y="595085"/>
                  <a:pt x="3755489" y="609271"/>
                  <a:pt x="3759200" y="624114"/>
                </a:cubicBezTo>
                <a:cubicBezTo>
                  <a:pt x="3764038" y="643466"/>
                  <a:pt x="3765856" y="663836"/>
                  <a:pt x="3773714" y="682171"/>
                </a:cubicBezTo>
                <a:cubicBezTo>
                  <a:pt x="3780585" y="698205"/>
                  <a:pt x="3793066" y="711200"/>
                  <a:pt x="3802742" y="725714"/>
                </a:cubicBezTo>
                <a:cubicBezTo>
                  <a:pt x="3807580" y="745066"/>
                  <a:pt x="3811777" y="764591"/>
                  <a:pt x="3817257" y="783771"/>
                </a:cubicBezTo>
                <a:cubicBezTo>
                  <a:pt x="3821460" y="798482"/>
                  <a:pt x="3828060" y="812471"/>
                  <a:pt x="3831771" y="827314"/>
                </a:cubicBezTo>
                <a:cubicBezTo>
                  <a:pt x="3845404" y="881845"/>
                  <a:pt x="3840891" y="896974"/>
                  <a:pt x="3860800" y="943428"/>
                </a:cubicBezTo>
                <a:cubicBezTo>
                  <a:pt x="3869323" y="963315"/>
                  <a:pt x="3881792" y="981396"/>
                  <a:pt x="3889828" y="1001485"/>
                </a:cubicBezTo>
                <a:cubicBezTo>
                  <a:pt x="3901192" y="1029895"/>
                  <a:pt x="3901884" y="1063111"/>
                  <a:pt x="3918857" y="1088571"/>
                </a:cubicBezTo>
                <a:cubicBezTo>
                  <a:pt x="3928533" y="1103085"/>
                  <a:pt x="3940800" y="1116174"/>
                  <a:pt x="3947885" y="1132114"/>
                </a:cubicBezTo>
                <a:cubicBezTo>
                  <a:pt x="3960312" y="1160076"/>
                  <a:pt x="3959941" y="1193740"/>
                  <a:pt x="3976914" y="1219200"/>
                </a:cubicBezTo>
                <a:cubicBezTo>
                  <a:pt x="3986590" y="1233714"/>
                  <a:pt x="3998857" y="1246803"/>
                  <a:pt x="4005942" y="1262743"/>
                </a:cubicBezTo>
                <a:cubicBezTo>
                  <a:pt x="4005950" y="1262762"/>
                  <a:pt x="4042225" y="1371590"/>
                  <a:pt x="4049485" y="1393371"/>
                </a:cubicBezTo>
                <a:cubicBezTo>
                  <a:pt x="4054323" y="1407885"/>
                  <a:pt x="4055513" y="1424184"/>
                  <a:pt x="4064000" y="1436914"/>
                </a:cubicBezTo>
                <a:cubicBezTo>
                  <a:pt x="4073676" y="1451428"/>
                  <a:pt x="4085227" y="1464855"/>
                  <a:pt x="4093028" y="1480457"/>
                </a:cubicBezTo>
                <a:cubicBezTo>
                  <a:pt x="4104626" y="1503653"/>
                  <a:pt x="4115858" y="1560361"/>
                  <a:pt x="4122057" y="1582057"/>
                </a:cubicBezTo>
                <a:cubicBezTo>
                  <a:pt x="4141510" y="1650142"/>
                  <a:pt x="4132420" y="1606237"/>
                  <a:pt x="4165600" y="1683657"/>
                </a:cubicBezTo>
                <a:cubicBezTo>
                  <a:pt x="4180513" y="1718454"/>
                  <a:pt x="4184108" y="1748435"/>
                  <a:pt x="4194628" y="1785257"/>
                </a:cubicBezTo>
                <a:cubicBezTo>
                  <a:pt x="4198831" y="1799968"/>
                  <a:pt x="4202300" y="1815116"/>
                  <a:pt x="4209142" y="1828800"/>
                </a:cubicBezTo>
                <a:cubicBezTo>
                  <a:pt x="4216943" y="1844402"/>
                  <a:pt x="4228495" y="1857829"/>
                  <a:pt x="4238171" y="1872343"/>
                </a:cubicBezTo>
                <a:cubicBezTo>
                  <a:pt x="4243009" y="1886857"/>
                  <a:pt x="4245843" y="1902201"/>
                  <a:pt x="4252685" y="1915885"/>
                </a:cubicBezTo>
                <a:cubicBezTo>
                  <a:pt x="4260486" y="1931487"/>
                  <a:pt x="4274842" y="1943394"/>
                  <a:pt x="4281714" y="1959428"/>
                </a:cubicBezTo>
                <a:cubicBezTo>
                  <a:pt x="4293524" y="1986984"/>
                  <a:pt x="4307468" y="2084926"/>
                  <a:pt x="4310742" y="2104571"/>
                </a:cubicBezTo>
                <a:cubicBezTo>
                  <a:pt x="4317925" y="2255399"/>
                  <a:pt x="4341397" y="2382428"/>
                  <a:pt x="4310742" y="2525485"/>
                </a:cubicBezTo>
                <a:cubicBezTo>
                  <a:pt x="4304331" y="2555405"/>
                  <a:pt x="4291390" y="2583542"/>
                  <a:pt x="4281714" y="2612571"/>
                </a:cubicBezTo>
                <a:lnTo>
                  <a:pt x="4252685" y="2699657"/>
                </a:lnTo>
                <a:lnTo>
                  <a:pt x="4209142" y="2743200"/>
                </a:lnTo>
                <a:cubicBezTo>
                  <a:pt x="4176457" y="2841258"/>
                  <a:pt x="4221787" y="2734969"/>
                  <a:pt x="4151085" y="2815771"/>
                </a:cubicBezTo>
                <a:cubicBezTo>
                  <a:pt x="4128111" y="2842027"/>
                  <a:pt x="4112380" y="2873828"/>
                  <a:pt x="4093028" y="2902857"/>
                </a:cubicBezTo>
                <a:cubicBezTo>
                  <a:pt x="4083352" y="2917371"/>
                  <a:pt x="4080549" y="2940884"/>
                  <a:pt x="4064000" y="2946400"/>
                </a:cubicBezTo>
                <a:cubicBezTo>
                  <a:pt x="3917636" y="2995187"/>
                  <a:pt x="4144687" y="2920742"/>
                  <a:pt x="3962400" y="2975428"/>
                </a:cubicBezTo>
                <a:cubicBezTo>
                  <a:pt x="3933092" y="2984221"/>
                  <a:pt x="3900774" y="2987484"/>
                  <a:pt x="3875314" y="3004457"/>
                </a:cubicBezTo>
                <a:cubicBezTo>
                  <a:pt x="3860800" y="3014133"/>
                  <a:pt x="3848600" y="3028895"/>
                  <a:pt x="3831771" y="3033485"/>
                </a:cubicBezTo>
                <a:cubicBezTo>
                  <a:pt x="3794140" y="3043748"/>
                  <a:pt x="3754132" y="3041587"/>
                  <a:pt x="3715657" y="3048000"/>
                </a:cubicBezTo>
                <a:cubicBezTo>
                  <a:pt x="3695981" y="3051279"/>
                  <a:pt x="3677347" y="3059693"/>
                  <a:pt x="3657600" y="3062514"/>
                </a:cubicBezTo>
                <a:cubicBezTo>
                  <a:pt x="3542258" y="3078991"/>
                  <a:pt x="3408134" y="3081683"/>
                  <a:pt x="3294742" y="3091543"/>
                </a:cubicBezTo>
                <a:cubicBezTo>
                  <a:pt x="3255883" y="3094922"/>
                  <a:pt x="3217333" y="3101219"/>
                  <a:pt x="3178628" y="3106057"/>
                </a:cubicBezTo>
                <a:cubicBezTo>
                  <a:pt x="3009295" y="3101219"/>
                  <a:pt x="2839829" y="3099797"/>
                  <a:pt x="2670628" y="3091543"/>
                </a:cubicBezTo>
                <a:cubicBezTo>
                  <a:pt x="2476286" y="3082063"/>
                  <a:pt x="2659374" y="3082409"/>
                  <a:pt x="2540000" y="3062514"/>
                </a:cubicBezTo>
                <a:cubicBezTo>
                  <a:pt x="2311751" y="3024473"/>
                  <a:pt x="2493494" y="3068306"/>
                  <a:pt x="2336800" y="3033485"/>
                </a:cubicBezTo>
                <a:cubicBezTo>
                  <a:pt x="2317327" y="3029158"/>
                  <a:pt x="2297849" y="3024703"/>
                  <a:pt x="2278742" y="3018971"/>
                </a:cubicBezTo>
                <a:cubicBezTo>
                  <a:pt x="2249434" y="3010179"/>
                  <a:pt x="2191657" y="2989943"/>
                  <a:pt x="2191657" y="2989943"/>
                </a:cubicBezTo>
                <a:cubicBezTo>
                  <a:pt x="2177143" y="2980267"/>
                  <a:pt x="2164148" y="2967786"/>
                  <a:pt x="2148114" y="2960914"/>
                </a:cubicBezTo>
                <a:cubicBezTo>
                  <a:pt x="2082983" y="2933001"/>
                  <a:pt x="2103023" y="2960139"/>
                  <a:pt x="2046514" y="2931885"/>
                </a:cubicBezTo>
                <a:cubicBezTo>
                  <a:pt x="2030912" y="2924084"/>
                  <a:pt x="2018911" y="2909942"/>
                  <a:pt x="2002971" y="2902857"/>
                </a:cubicBezTo>
                <a:cubicBezTo>
                  <a:pt x="1975009" y="2890430"/>
                  <a:pt x="1944914" y="2883504"/>
                  <a:pt x="1915885" y="2873828"/>
                </a:cubicBezTo>
                <a:lnTo>
                  <a:pt x="1872342" y="2859314"/>
                </a:lnTo>
                <a:cubicBezTo>
                  <a:pt x="1857828" y="2854476"/>
                  <a:pt x="1843642" y="2848511"/>
                  <a:pt x="1828800" y="2844800"/>
                </a:cubicBezTo>
                <a:cubicBezTo>
                  <a:pt x="1741056" y="2822863"/>
                  <a:pt x="1789668" y="2836594"/>
                  <a:pt x="1683657" y="2801257"/>
                </a:cubicBezTo>
                <a:lnTo>
                  <a:pt x="1640114" y="2786743"/>
                </a:lnTo>
                <a:cubicBezTo>
                  <a:pt x="1556433" y="2730955"/>
                  <a:pt x="1637158" y="2779256"/>
                  <a:pt x="1553028" y="2743200"/>
                </a:cubicBezTo>
                <a:cubicBezTo>
                  <a:pt x="1427481" y="2689394"/>
                  <a:pt x="1553544" y="2733695"/>
                  <a:pt x="1451428" y="2699657"/>
                </a:cubicBezTo>
                <a:cubicBezTo>
                  <a:pt x="1436914" y="2689981"/>
                  <a:pt x="1423919" y="2677500"/>
                  <a:pt x="1407885" y="2670628"/>
                </a:cubicBezTo>
                <a:cubicBezTo>
                  <a:pt x="1301499" y="2625034"/>
                  <a:pt x="1397323" y="2693055"/>
                  <a:pt x="1291771" y="2627085"/>
                </a:cubicBezTo>
                <a:cubicBezTo>
                  <a:pt x="1271258" y="2614264"/>
                  <a:pt x="1251695" y="2599725"/>
                  <a:pt x="1233714" y="2583543"/>
                </a:cubicBezTo>
                <a:cubicBezTo>
                  <a:pt x="1203200" y="2556080"/>
                  <a:pt x="1185574" y="2509439"/>
                  <a:pt x="1146628" y="2496457"/>
                </a:cubicBezTo>
                <a:lnTo>
                  <a:pt x="1103085" y="2481943"/>
                </a:lnTo>
                <a:cubicBezTo>
                  <a:pt x="1083733" y="2467429"/>
                  <a:pt x="1063395" y="2454143"/>
                  <a:pt x="1045028" y="2438400"/>
                </a:cubicBezTo>
                <a:cubicBezTo>
                  <a:pt x="1029443" y="2425042"/>
                  <a:pt x="1017254" y="2407998"/>
                  <a:pt x="1001485" y="2394857"/>
                </a:cubicBezTo>
                <a:cubicBezTo>
                  <a:pt x="958446" y="2358991"/>
                  <a:pt x="950591" y="2367223"/>
                  <a:pt x="899885" y="2336800"/>
                </a:cubicBezTo>
                <a:cubicBezTo>
                  <a:pt x="869969" y="2318850"/>
                  <a:pt x="845897" y="2289776"/>
                  <a:pt x="812800" y="2278743"/>
                </a:cubicBezTo>
                <a:lnTo>
                  <a:pt x="725714" y="2249714"/>
                </a:lnTo>
                <a:lnTo>
                  <a:pt x="682171" y="2235200"/>
                </a:lnTo>
                <a:cubicBezTo>
                  <a:pt x="667657" y="2225524"/>
                  <a:pt x="654569" y="2213256"/>
                  <a:pt x="638628" y="2206171"/>
                </a:cubicBezTo>
                <a:cubicBezTo>
                  <a:pt x="610666" y="2193744"/>
                  <a:pt x="551542" y="2177143"/>
                  <a:pt x="551542" y="2177143"/>
                </a:cubicBezTo>
                <a:cubicBezTo>
                  <a:pt x="443424" y="2105062"/>
                  <a:pt x="576225" y="2197710"/>
                  <a:pt x="464457" y="2104571"/>
                </a:cubicBezTo>
                <a:cubicBezTo>
                  <a:pt x="451056" y="2093404"/>
                  <a:pt x="434315" y="2086710"/>
                  <a:pt x="420914" y="2075543"/>
                </a:cubicBezTo>
                <a:cubicBezTo>
                  <a:pt x="405145" y="2062402"/>
                  <a:pt x="393574" y="2044602"/>
                  <a:pt x="377371" y="2032000"/>
                </a:cubicBezTo>
                <a:cubicBezTo>
                  <a:pt x="349832" y="2010581"/>
                  <a:pt x="319314" y="1993295"/>
                  <a:pt x="290285" y="1973943"/>
                </a:cubicBezTo>
                <a:cubicBezTo>
                  <a:pt x="251579" y="1948139"/>
                  <a:pt x="233288" y="1940056"/>
                  <a:pt x="203200" y="1901371"/>
                </a:cubicBezTo>
                <a:cubicBezTo>
                  <a:pt x="181781" y="1873832"/>
                  <a:pt x="164495" y="1843314"/>
                  <a:pt x="145142" y="1814285"/>
                </a:cubicBezTo>
                <a:cubicBezTo>
                  <a:pt x="135466" y="1799771"/>
                  <a:pt x="130628" y="1780419"/>
                  <a:pt x="116114" y="1770743"/>
                </a:cubicBezTo>
                <a:lnTo>
                  <a:pt x="72571" y="1741714"/>
                </a:lnTo>
                <a:cubicBezTo>
                  <a:pt x="25851" y="1601551"/>
                  <a:pt x="100769" y="1819468"/>
                  <a:pt x="29028" y="1640114"/>
                </a:cubicBezTo>
                <a:cubicBezTo>
                  <a:pt x="17664" y="1611704"/>
                  <a:pt x="0" y="1553028"/>
                  <a:pt x="0" y="1553028"/>
                </a:cubicBezTo>
                <a:cubicBezTo>
                  <a:pt x="4838" y="1475619"/>
                  <a:pt x="4035" y="1397649"/>
                  <a:pt x="14514" y="1320800"/>
                </a:cubicBezTo>
                <a:cubicBezTo>
                  <a:pt x="24816" y="1245253"/>
                  <a:pt x="60499" y="1208279"/>
                  <a:pt x="101600" y="1146628"/>
                </a:cubicBezTo>
                <a:cubicBezTo>
                  <a:pt x="111276" y="1132114"/>
                  <a:pt x="118293" y="1115420"/>
                  <a:pt x="130628" y="1103085"/>
                </a:cubicBezTo>
                <a:cubicBezTo>
                  <a:pt x="145142" y="1088571"/>
                  <a:pt x="161569" y="1075745"/>
                  <a:pt x="174171" y="1059543"/>
                </a:cubicBezTo>
                <a:cubicBezTo>
                  <a:pt x="195590" y="1032004"/>
                  <a:pt x="207558" y="997127"/>
                  <a:pt x="232228" y="972457"/>
                </a:cubicBezTo>
                <a:cubicBezTo>
                  <a:pt x="246742" y="957943"/>
                  <a:pt x="262630" y="944683"/>
                  <a:pt x="275771" y="928914"/>
                </a:cubicBezTo>
                <a:cubicBezTo>
                  <a:pt x="309237" y="888755"/>
                  <a:pt x="300642" y="873629"/>
                  <a:pt x="348342" y="841828"/>
                </a:cubicBezTo>
                <a:cubicBezTo>
                  <a:pt x="361072" y="833341"/>
                  <a:pt x="377371" y="832152"/>
                  <a:pt x="391885" y="827314"/>
                </a:cubicBezTo>
                <a:lnTo>
                  <a:pt x="478971" y="769257"/>
                </a:lnTo>
                <a:cubicBezTo>
                  <a:pt x="493485" y="759581"/>
                  <a:pt x="510179" y="752563"/>
                  <a:pt x="522514" y="740228"/>
                </a:cubicBezTo>
                <a:cubicBezTo>
                  <a:pt x="590725" y="672017"/>
                  <a:pt x="548980" y="708069"/>
                  <a:pt x="653142" y="638628"/>
                </a:cubicBezTo>
                <a:lnTo>
                  <a:pt x="696685" y="609600"/>
                </a:lnTo>
                <a:cubicBezTo>
                  <a:pt x="711199" y="599924"/>
                  <a:pt x="723679" y="586087"/>
                  <a:pt x="740228" y="580571"/>
                </a:cubicBezTo>
                <a:lnTo>
                  <a:pt x="783771" y="566057"/>
                </a:lnTo>
                <a:cubicBezTo>
                  <a:pt x="798285" y="556381"/>
                  <a:pt x="810459" y="541523"/>
                  <a:pt x="827314" y="537028"/>
                </a:cubicBezTo>
                <a:cubicBezTo>
                  <a:pt x="884184" y="521863"/>
                  <a:pt x="1001485" y="508000"/>
                  <a:pt x="1001485" y="508000"/>
                </a:cubicBezTo>
                <a:cubicBezTo>
                  <a:pt x="1086336" y="479715"/>
                  <a:pt x="1029728" y="493485"/>
                  <a:pt x="1175657" y="493485"/>
                </a:cubicBezTo>
                <a:lnTo>
                  <a:pt x="1132114" y="537028"/>
                </a:lnTo>
                <a:close/>
              </a:path>
            </a:pathLst>
          </a:custGeom>
          <a:solidFill>
            <a:srgbClr val="FFFF66">
              <a:alpha val="30196"/>
            </a:srgbClr>
          </a:solidFill>
          <a:ln w="57150"/>
        </p:spPr>
        <p:style>
          <a:lnRef idx="2">
            <a:schemeClr val="accent2"/>
          </a:lnRef>
          <a:fillRef idx="1">
            <a:schemeClr val="lt1"/>
          </a:fillRef>
          <a:effectRef idx="0">
            <a:schemeClr val="accent2"/>
          </a:effectRef>
          <a:fontRef idx="minor">
            <a:schemeClr val="dk1"/>
          </a:fontRef>
        </p:style>
        <p:txBody>
          <a:bodyPr lIns="64291" tIns="32146" rIns="64291" bIns="32146" rtlCol="0" anchor="ctr"/>
          <a:lstStyle/>
          <a:p>
            <a:pPr algn="ctr"/>
            <a:endParaRPr lang="en-US" sz="1800" kern="1200">
              <a:solidFill>
                <a:prstClr val="black"/>
              </a:solidFill>
            </a:endParaRPr>
          </a:p>
        </p:txBody>
      </p:sp>
      <p:sp>
        <p:nvSpPr>
          <p:cNvPr id="18" name="Line Callout 1 17"/>
          <p:cNvSpPr/>
          <p:nvPr/>
        </p:nvSpPr>
        <p:spPr>
          <a:xfrm>
            <a:off x="4579381" y="5087136"/>
            <a:ext cx="976284" cy="425146"/>
          </a:xfrm>
          <a:prstGeom prst="borderCallout1">
            <a:avLst>
              <a:gd name="adj1" fmla="val -441"/>
              <a:gd name="adj2" fmla="val 48123"/>
              <a:gd name="adj3" fmla="val -78437"/>
              <a:gd name="adj4" fmla="val 73523"/>
            </a:avLst>
          </a:prstGeom>
        </p:spPr>
        <p:style>
          <a:lnRef idx="1">
            <a:schemeClr val="accent4"/>
          </a:lnRef>
          <a:fillRef idx="3">
            <a:schemeClr val="accent4"/>
          </a:fillRef>
          <a:effectRef idx="2">
            <a:schemeClr val="accent4"/>
          </a:effectRef>
          <a:fontRef idx="minor">
            <a:schemeClr val="lt1"/>
          </a:fontRef>
        </p:style>
        <p:txBody>
          <a:bodyPr lIns="64291" tIns="32146" rIns="64291" bIns="32146" rtlCol="0" anchor="ctr"/>
          <a:lstStyle/>
          <a:p>
            <a:pPr algn="ctr"/>
            <a:r>
              <a:rPr lang="en-US" sz="1000" kern="1200" dirty="0">
                <a:solidFill>
                  <a:prstClr val="black"/>
                </a:solidFill>
              </a:rPr>
              <a:t>Adrenal insufficiency </a:t>
            </a:r>
          </a:p>
        </p:txBody>
      </p:sp>
      <p:sp>
        <p:nvSpPr>
          <p:cNvPr id="22" name="Line Callout 1 21"/>
          <p:cNvSpPr/>
          <p:nvPr/>
        </p:nvSpPr>
        <p:spPr>
          <a:xfrm>
            <a:off x="6494002" y="3322815"/>
            <a:ext cx="1055963" cy="425146"/>
          </a:xfrm>
          <a:prstGeom prst="borderCallout1">
            <a:avLst>
              <a:gd name="adj1" fmla="val 22668"/>
              <a:gd name="adj2" fmla="val -6982"/>
              <a:gd name="adj3" fmla="val -41109"/>
              <a:gd name="adj4" fmla="val -103659"/>
            </a:avLst>
          </a:prstGeom>
        </p:spPr>
        <p:style>
          <a:lnRef idx="1">
            <a:schemeClr val="accent4"/>
          </a:lnRef>
          <a:fillRef idx="3">
            <a:schemeClr val="accent4"/>
          </a:fillRef>
          <a:effectRef idx="2">
            <a:schemeClr val="accent4"/>
          </a:effectRef>
          <a:fontRef idx="minor">
            <a:schemeClr val="lt1"/>
          </a:fontRef>
        </p:style>
        <p:txBody>
          <a:bodyPr lIns="64291" tIns="32146" rIns="64291" bIns="32146" rtlCol="0" anchor="ctr"/>
          <a:lstStyle/>
          <a:p>
            <a:pPr algn="ctr"/>
            <a:r>
              <a:rPr lang="en-US" sz="1000" kern="1200" dirty="0" err="1">
                <a:solidFill>
                  <a:prstClr val="black"/>
                </a:solidFill>
              </a:rPr>
              <a:t>hypoadrenalism</a:t>
            </a:r>
            <a:r>
              <a:rPr lang="en-US" sz="1000" kern="1200" dirty="0">
                <a:solidFill>
                  <a:prstClr val="black"/>
                </a:solidFill>
              </a:rPr>
              <a:t>  </a:t>
            </a:r>
          </a:p>
          <a:p>
            <a:pPr algn="ctr"/>
            <a:r>
              <a:rPr lang="en-US" sz="1000" kern="1200" dirty="0">
                <a:solidFill>
                  <a:prstClr val="black"/>
                </a:solidFill>
              </a:rPr>
              <a:t>syndrome </a:t>
            </a:r>
          </a:p>
        </p:txBody>
      </p:sp>
      <p:sp>
        <p:nvSpPr>
          <p:cNvPr id="43" name="Line Callout 1 42"/>
          <p:cNvSpPr/>
          <p:nvPr/>
        </p:nvSpPr>
        <p:spPr>
          <a:xfrm>
            <a:off x="3082477" y="4209831"/>
            <a:ext cx="966863" cy="425146"/>
          </a:xfrm>
          <a:prstGeom prst="borderCallout1">
            <a:avLst>
              <a:gd name="adj1" fmla="val 1336"/>
              <a:gd name="adj2" fmla="val 48905"/>
              <a:gd name="adj3" fmla="val -66179"/>
              <a:gd name="adj4" fmla="val 48406"/>
            </a:avLst>
          </a:prstGeom>
        </p:spPr>
        <p:style>
          <a:lnRef idx="1">
            <a:schemeClr val="accent4"/>
          </a:lnRef>
          <a:fillRef idx="3">
            <a:schemeClr val="accent4"/>
          </a:fillRef>
          <a:effectRef idx="2">
            <a:schemeClr val="accent4"/>
          </a:effectRef>
          <a:fontRef idx="minor">
            <a:schemeClr val="lt1"/>
          </a:fontRef>
        </p:style>
        <p:txBody>
          <a:bodyPr lIns="64291" tIns="32146" rIns="64291" bIns="32146" rtlCol="0" anchor="ctr"/>
          <a:lstStyle/>
          <a:p>
            <a:pPr algn="ctr"/>
            <a:r>
              <a:rPr lang="en-US" sz="1000" kern="1200" dirty="0">
                <a:solidFill>
                  <a:prstClr val="black"/>
                </a:solidFill>
              </a:rPr>
              <a:t>Addison’s disease </a:t>
            </a:r>
          </a:p>
        </p:txBody>
      </p:sp>
      <p:sp>
        <p:nvSpPr>
          <p:cNvPr id="3" name="Rectangle 2"/>
          <p:cNvSpPr/>
          <p:nvPr/>
        </p:nvSpPr>
        <p:spPr>
          <a:xfrm>
            <a:off x="381000" y="2674355"/>
            <a:ext cx="1333314" cy="369332"/>
          </a:xfrm>
          <a:prstGeom prst="rect">
            <a:avLst/>
          </a:prstGeom>
          <a:solidFill>
            <a:srgbClr val="FFFF00"/>
          </a:solidFill>
        </p:spPr>
        <p:txBody>
          <a:bodyPr wrap="none">
            <a:spAutoFit/>
          </a:bodyPr>
          <a:lstStyle/>
          <a:p>
            <a:r>
              <a:rPr lang="en-US" sz="1800" kern="1200" dirty="0">
                <a:solidFill>
                  <a:prstClr val="black"/>
                </a:solidFill>
                <a:latin typeface="Calibri"/>
                <a:ea typeface=""/>
                <a:cs typeface=""/>
              </a:rPr>
              <a:t>SNOMED CT</a:t>
            </a:r>
          </a:p>
        </p:txBody>
      </p:sp>
      <p:sp>
        <p:nvSpPr>
          <p:cNvPr id="23" name="Rectangle 22"/>
          <p:cNvSpPr/>
          <p:nvPr/>
        </p:nvSpPr>
        <p:spPr>
          <a:xfrm>
            <a:off x="7010400" y="4236682"/>
            <a:ext cx="747320" cy="369332"/>
          </a:xfrm>
          <a:prstGeom prst="rect">
            <a:avLst/>
          </a:prstGeom>
          <a:solidFill>
            <a:srgbClr val="FFFF00"/>
          </a:solidFill>
        </p:spPr>
        <p:txBody>
          <a:bodyPr wrap="none">
            <a:spAutoFit/>
          </a:bodyPr>
          <a:lstStyle/>
          <a:p>
            <a:r>
              <a:rPr lang="en-US" sz="1800" kern="1200" dirty="0" err="1">
                <a:solidFill>
                  <a:prstClr val="black"/>
                </a:solidFill>
                <a:latin typeface="Calibri"/>
                <a:ea typeface=""/>
                <a:cs typeface=""/>
              </a:rPr>
              <a:t>MeSH</a:t>
            </a:r>
            <a:endParaRPr lang="en-US" sz="1800" kern="1200" dirty="0">
              <a:solidFill>
                <a:prstClr val="black"/>
              </a:solidFill>
              <a:latin typeface="Calibri"/>
              <a:ea typeface=""/>
              <a:cs typeface=""/>
            </a:endParaRPr>
          </a:p>
        </p:txBody>
      </p:sp>
      <p:sp>
        <p:nvSpPr>
          <p:cNvPr id="25" name="Rectangle 24"/>
          <p:cNvSpPr/>
          <p:nvPr/>
        </p:nvSpPr>
        <p:spPr>
          <a:xfrm>
            <a:off x="5979465" y="2206650"/>
            <a:ext cx="1019831" cy="369332"/>
          </a:xfrm>
          <a:prstGeom prst="rect">
            <a:avLst/>
          </a:prstGeom>
          <a:solidFill>
            <a:srgbClr val="FFFF00"/>
          </a:solidFill>
        </p:spPr>
        <p:txBody>
          <a:bodyPr wrap="none">
            <a:spAutoFit/>
          </a:bodyPr>
          <a:lstStyle/>
          <a:p>
            <a:r>
              <a:rPr lang="en-US" sz="1800" kern="1200" dirty="0" err="1">
                <a:solidFill>
                  <a:prstClr val="black"/>
                </a:solidFill>
                <a:latin typeface="Calibri"/>
                <a:ea typeface=""/>
                <a:cs typeface=""/>
              </a:rPr>
              <a:t>MedDRA</a:t>
            </a:r>
            <a:endParaRPr lang="en-US" sz="1800" kern="1200" dirty="0">
              <a:solidFill>
                <a:prstClr val="black"/>
              </a:solidFill>
              <a:latin typeface="Calibri"/>
              <a:ea typeface=""/>
              <a:cs typeface=""/>
            </a:endParaRPr>
          </a:p>
        </p:txBody>
      </p:sp>
      <p:graphicFrame>
        <p:nvGraphicFramePr>
          <p:cNvPr id="6" name="Table 5"/>
          <p:cNvGraphicFramePr>
            <a:graphicFrameLocks noGrp="1"/>
          </p:cNvGraphicFramePr>
          <p:nvPr/>
        </p:nvGraphicFramePr>
        <p:xfrm>
          <a:off x="5078093" y="6021342"/>
          <a:ext cx="3996831" cy="762000"/>
        </p:xfrm>
        <a:graphic>
          <a:graphicData uri="http://schemas.openxmlformats.org/drawingml/2006/table">
            <a:tbl>
              <a:tblPr firstRow="1" firstCol="1">
                <a:tableStyleId>{00A15C55-8517-42AA-B614-E9B94910E393}</a:tableStyleId>
              </a:tblPr>
              <a:tblGrid>
                <a:gridCol w="665246">
                  <a:extLst>
                    <a:ext uri="{9D8B030D-6E8A-4147-A177-3AD203B41FA5}">
                      <a16:colId xmlns:a16="http://schemas.microsoft.com/office/drawing/2014/main" val="20000"/>
                    </a:ext>
                  </a:extLst>
                </a:gridCol>
                <a:gridCol w="1803175">
                  <a:extLst>
                    <a:ext uri="{9D8B030D-6E8A-4147-A177-3AD203B41FA5}">
                      <a16:colId xmlns:a16="http://schemas.microsoft.com/office/drawing/2014/main" val="20001"/>
                    </a:ext>
                  </a:extLst>
                </a:gridCol>
                <a:gridCol w="396564">
                  <a:extLst>
                    <a:ext uri="{9D8B030D-6E8A-4147-A177-3AD203B41FA5}">
                      <a16:colId xmlns:a16="http://schemas.microsoft.com/office/drawing/2014/main" val="20002"/>
                    </a:ext>
                  </a:extLst>
                </a:gridCol>
                <a:gridCol w="565923">
                  <a:extLst>
                    <a:ext uri="{9D8B030D-6E8A-4147-A177-3AD203B41FA5}">
                      <a16:colId xmlns:a16="http://schemas.microsoft.com/office/drawing/2014/main" val="20003"/>
                    </a:ext>
                  </a:extLst>
                </a:gridCol>
                <a:gridCol w="565923">
                  <a:extLst>
                    <a:ext uri="{9D8B030D-6E8A-4147-A177-3AD203B41FA5}">
                      <a16:colId xmlns:a16="http://schemas.microsoft.com/office/drawing/2014/main" val="20004"/>
                    </a:ext>
                  </a:extLst>
                </a:gridCol>
              </a:tblGrid>
              <a:tr h="190500">
                <a:tc>
                  <a:txBody>
                    <a:bodyPr/>
                    <a:lstStyle/>
                    <a:p>
                      <a:pPr algn="ctr" fontAlgn="b"/>
                      <a:r>
                        <a:rPr lang="en-US" sz="1100" b="0" u="none" strike="noStrike" dirty="0" err="1">
                          <a:effectLst/>
                        </a:rPr>
                        <a:t>tid</a:t>
                      </a:r>
                      <a:endParaRPr lang="en-US" sz="1100" b="0" i="0" u="none" strike="noStrike" dirty="0">
                        <a:solidFill>
                          <a:srgbClr val="000000"/>
                        </a:solidFill>
                        <a:effectLst/>
                        <a:latin typeface="Calibri"/>
                      </a:endParaRPr>
                    </a:p>
                  </a:txBody>
                  <a:tcPr marL="9525" marR="9525" marT="9525" marB="0" anchor="b"/>
                </a:tc>
                <a:tc>
                  <a:txBody>
                    <a:bodyPr/>
                    <a:lstStyle/>
                    <a:p>
                      <a:pPr algn="ctr" fontAlgn="b"/>
                      <a:r>
                        <a:rPr lang="en-US" sz="1100" b="0" u="none" strike="noStrike" dirty="0" err="1">
                          <a:effectLst/>
                        </a:rPr>
                        <a:t>str</a:t>
                      </a:r>
                      <a:endParaRPr lang="en-US" sz="1100" b="0" i="0" u="none" strike="noStrike" dirty="0">
                        <a:solidFill>
                          <a:srgbClr val="000000"/>
                        </a:solidFill>
                        <a:effectLst/>
                        <a:latin typeface="Calibri"/>
                      </a:endParaRPr>
                    </a:p>
                  </a:txBody>
                  <a:tcPr marL="9525" marR="9525" marT="9525" marB="0" anchor="b"/>
                </a:tc>
                <a:tc>
                  <a:txBody>
                    <a:bodyPr/>
                    <a:lstStyle/>
                    <a:p>
                      <a:pPr algn="ctr" fontAlgn="b"/>
                      <a:r>
                        <a:rPr lang="en-US" sz="1100" b="0" u="none" strike="noStrike" dirty="0" err="1">
                          <a:effectLst/>
                        </a:rPr>
                        <a:t>freq</a:t>
                      </a:r>
                      <a:endParaRPr lang="en-US" sz="1100" b="0" i="0" u="none" strike="noStrike" dirty="0">
                        <a:solidFill>
                          <a:srgbClr val="000000"/>
                        </a:solidFill>
                        <a:effectLst/>
                        <a:latin typeface="Calibri"/>
                      </a:endParaRPr>
                    </a:p>
                  </a:txBody>
                  <a:tcPr marL="9525" marR="9525" marT="9525" marB="0" anchor="b"/>
                </a:tc>
                <a:tc>
                  <a:txBody>
                    <a:bodyPr/>
                    <a:lstStyle/>
                    <a:p>
                      <a:pPr algn="ctr" fontAlgn="b"/>
                      <a:r>
                        <a:rPr lang="en-US" sz="1100" b="0" u="none" strike="noStrike" dirty="0">
                          <a:effectLst/>
                        </a:rPr>
                        <a:t>suppress</a:t>
                      </a:r>
                      <a:endParaRPr lang="en-US" sz="1100" b="0" i="0" u="none" strike="noStrike" dirty="0">
                        <a:solidFill>
                          <a:srgbClr val="000000"/>
                        </a:solidFill>
                        <a:effectLst/>
                        <a:latin typeface="Calibri"/>
                      </a:endParaRPr>
                    </a:p>
                  </a:txBody>
                  <a:tcPr marL="9525" marR="9525" marT="9525" marB="0" anchor="b"/>
                </a:tc>
                <a:tc>
                  <a:txBody>
                    <a:bodyPr/>
                    <a:lstStyle/>
                    <a:p>
                      <a:pPr algn="ctr" fontAlgn="b"/>
                      <a:r>
                        <a:rPr lang="en-US" sz="1100" b="0" u="none" strike="noStrike" dirty="0">
                          <a:effectLst/>
                        </a:rPr>
                        <a:t>source</a:t>
                      </a:r>
                      <a:endParaRPr lang="en-US" sz="1100" b="0" i="0" u="none" strike="noStrike" dirty="0">
                        <a:solidFill>
                          <a:srgbClr val="000000"/>
                        </a:solidFill>
                        <a:effectLst/>
                        <a:latin typeface="Calibri"/>
                      </a:endParaRPr>
                    </a:p>
                  </a:txBody>
                  <a:tcPr marL="9525" marR="9525" marT="9525" marB="0" anchor="b"/>
                </a:tc>
                <a:extLst>
                  <a:ext uri="{0D108BD9-81ED-4DB2-BD59-A6C34878D82A}">
                    <a16:rowId xmlns:a16="http://schemas.microsoft.com/office/drawing/2014/main" val="10000"/>
                  </a:ext>
                </a:extLst>
              </a:tr>
              <a:tr h="190500">
                <a:tc>
                  <a:txBody>
                    <a:bodyPr/>
                    <a:lstStyle/>
                    <a:p>
                      <a:pPr algn="r" fontAlgn="b"/>
                      <a:r>
                        <a:rPr lang="en-US" sz="1100" u="none" strike="noStrike">
                          <a:effectLst/>
                        </a:rPr>
                        <a:t>8829</a:t>
                      </a:r>
                      <a:endParaRPr lang="en-US" sz="1100" b="0" i="0" u="none" strike="noStrike">
                        <a:solidFill>
                          <a:srgbClr val="000000"/>
                        </a:solidFill>
                        <a:effectLst/>
                        <a:latin typeface="Calibri"/>
                      </a:endParaRPr>
                    </a:p>
                  </a:txBody>
                  <a:tcPr marL="9525" marR="9525" marT="9525" marB="0" anchor="b"/>
                </a:tc>
                <a:tc>
                  <a:txBody>
                    <a:bodyPr/>
                    <a:lstStyle/>
                    <a:p>
                      <a:pPr algn="l" fontAlgn="b"/>
                      <a:r>
                        <a:rPr lang="en-US" sz="1100" u="none" strike="noStrike">
                          <a:effectLst/>
                        </a:rPr>
                        <a:t>adrenal insufficiency</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4861</a:t>
                      </a:r>
                      <a:endParaRPr lang="en-US" sz="1100" b="0" i="0" u="none" strike="noStrike">
                        <a:solidFill>
                          <a:srgbClr val="000000"/>
                        </a:solidFill>
                        <a:effectLst/>
                        <a:latin typeface="Calibri"/>
                      </a:endParaRPr>
                    </a:p>
                  </a:txBody>
                  <a:tcPr marL="9525" marR="9525" marT="9525" marB="0" anchor="b"/>
                </a:tc>
                <a:tc>
                  <a:txBody>
                    <a:bodyPr/>
                    <a:lstStyle/>
                    <a:p>
                      <a:pPr algn="l" fontAlgn="b"/>
                      <a:r>
                        <a:rPr lang="en-US" sz="1100" u="none" strike="noStrike">
                          <a:effectLst/>
                        </a:rPr>
                        <a:t>(null)</a:t>
                      </a:r>
                      <a:endParaRPr lang="en-US" sz="1100" b="0" i="0" u="none" strike="noStrike">
                        <a:solidFill>
                          <a:srgbClr val="000000"/>
                        </a:solidFill>
                        <a:effectLst/>
                        <a:latin typeface="Calibri"/>
                      </a:endParaRPr>
                    </a:p>
                  </a:txBody>
                  <a:tcPr marL="9525" marR="9525" marT="9525" marB="0" anchor="b"/>
                </a:tc>
                <a:tc>
                  <a:txBody>
                    <a:bodyPr/>
                    <a:lstStyle/>
                    <a:p>
                      <a:pPr algn="l" fontAlgn="b"/>
                      <a:r>
                        <a:rPr lang="en-US" sz="1100" u="none" strike="noStrike">
                          <a:effectLst/>
                        </a:rPr>
                        <a:t>(null)</a:t>
                      </a:r>
                      <a:endParaRPr lang="en-US" sz="11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01"/>
                  </a:ext>
                </a:extLst>
              </a:tr>
              <a:tr h="190500">
                <a:tc>
                  <a:txBody>
                    <a:bodyPr/>
                    <a:lstStyle/>
                    <a:p>
                      <a:pPr algn="r" fontAlgn="b"/>
                      <a:r>
                        <a:rPr lang="en-US" sz="1100" u="none" strike="noStrike">
                          <a:effectLst/>
                        </a:rPr>
                        <a:t>95136</a:t>
                      </a:r>
                      <a:endParaRPr lang="en-US" sz="1100" b="0" i="0" u="none" strike="noStrike">
                        <a:solidFill>
                          <a:srgbClr val="000000"/>
                        </a:solidFill>
                        <a:effectLst/>
                        <a:latin typeface="Calibri"/>
                      </a:endParaRPr>
                    </a:p>
                  </a:txBody>
                  <a:tcPr marL="9525" marR="9525" marT="9525" marB="0" anchor="b"/>
                </a:tc>
                <a:tc>
                  <a:txBody>
                    <a:bodyPr/>
                    <a:lstStyle/>
                    <a:p>
                      <a:pPr algn="l" fontAlgn="b"/>
                      <a:r>
                        <a:rPr lang="en-US" sz="1100" u="none" strike="noStrike" dirty="0">
                          <a:effectLst/>
                        </a:rPr>
                        <a:t>adrenal insufficiency, primary</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a:effectLst/>
                        </a:rPr>
                        <a:t>7</a:t>
                      </a:r>
                      <a:endParaRPr lang="en-US" sz="1100" b="0" i="0" u="none" strike="noStrike">
                        <a:solidFill>
                          <a:srgbClr val="000000"/>
                        </a:solidFill>
                        <a:effectLst/>
                        <a:latin typeface="Calibri"/>
                      </a:endParaRPr>
                    </a:p>
                  </a:txBody>
                  <a:tcPr marL="9525" marR="9525" marT="9525" marB="0" anchor="b"/>
                </a:tc>
                <a:tc>
                  <a:txBody>
                    <a:bodyPr/>
                    <a:lstStyle/>
                    <a:p>
                      <a:pPr algn="l" fontAlgn="b"/>
                      <a:r>
                        <a:rPr lang="en-US" sz="1100" u="none" strike="noStrike">
                          <a:effectLst/>
                        </a:rPr>
                        <a:t>(null)</a:t>
                      </a:r>
                      <a:endParaRPr lang="en-US" sz="1100" b="0" i="0" u="none" strike="noStrike">
                        <a:solidFill>
                          <a:srgbClr val="000000"/>
                        </a:solidFill>
                        <a:effectLst/>
                        <a:latin typeface="Calibri"/>
                      </a:endParaRPr>
                    </a:p>
                  </a:txBody>
                  <a:tcPr marL="9525" marR="9525" marT="9525" marB="0" anchor="b"/>
                </a:tc>
                <a:tc>
                  <a:txBody>
                    <a:bodyPr/>
                    <a:lstStyle/>
                    <a:p>
                      <a:pPr algn="l" fontAlgn="b"/>
                      <a:r>
                        <a:rPr lang="en-US" sz="1100" u="none" strike="noStrike">
                          <a:effectLst/>
                        </a:rPr>
                        <a:t>(null)</a:t>
                      </a:r>
                      <a:endParaRPr lang="en-US" sz="11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02"/>
                  </a:ext>
                </a:extLst>
              </a:tr>
              <a:tr h="190500">
                <a:tc>
                  <a:txBody>
                    <a:bodyPr/>
                    <a:lstStyle/>
                    <a:p>
                      <a:pPr algn="r" fontAlgn="b"/>
                      <a:r>
                        <a:rPr lang="en-US" sz="1100" u="none" strike="noStrike">
                          <a:effectLst/>
                        </a:rPr>
                        <a:t>138843</a:t>
                      </a:r>
                      <a:endParaRPr lang="en-US" sz="1100" b="0" i="0" u="none" strike="noStrike">
                        <a:solidFill>
                          <a:srgbClr val="000000"/>
                        </a:solidFill>
                        <a:effectLst/>
                        <a:latin typeface="Calibri"/>
                      </a:endParaRPr>
                    </a:p>
                  </a:txBody>
                  <a:tcPr marL="9525" marR="9525" marT="9525" marB="0" anchor="b"/>
                </a:tc>
                <a:tc>
                  <a:txBody>
                    <a:bodyPr/>
                    <a:lstStyle/>
                    <a:p>
                      <a:pPr algn="l" fontAlgn="b"/>
                      <a:r>
                        <a:rPr lang="en-US" sz="1100" u="none" strike="noStrike" dirty="0">
                          <a:effectLst/>
                        </a:rPr>
                        <a:t>adrenal gland insufficiency</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a:effectLst/>
                        </a:rPr>
                        <a:t>1</a:t>
                      </a:r>
                      <a:endParaRPr lang="en-US" sz="1100" b="0" i="0" u="none" strike="noStrike">
                        <a:solidFill>
                          <a:srgbClr val="000000"/>
                        </a:solidFill>
                        <a:effectLst/>
                        <a:latin typeface="Calibri"/>
                      </a:endParaRPr>
                    </a:p>
                  </a:txBody>
                  <a:tcPr marL="9525" marR="9525" marT="9525" marB="0" anchor="b"/>
                </a:tc>
                <a:tc>
                  <a:txBody>
                    <a:bodyPr/>
                    <a:lstStyle/>
                    <a:p>
                      <a:pPr algn="ctr" fontAlgn="b"/>
                      <a:r>
                        <a:rPr lang="en-US" sz="1100" u="none" strike="noStrike">
                          <a:effectLst/>
                        </a:rPr>
                        <a:t>TRUE</a:t>
                      </a:r>
                      <a:endParaRPr lang="en-US" sz="1100" b="0" i="0" u="none" strike="noStrike">
                        <a:solidFill>
                          <a:srgbClr val="000000"/>
                        </a:solidFill>
                        <a:effectLst/>
                        <a:latin typeface="Calibri"/>
                      </a:endParaRPr>
                    </a:p>
                  </a:txBody>
                  <a:tcPr marL="9525" marR="9525" marT="9525" marB="0" anchor="b"/>
                </a:tc>
                <a:tc>
                  <a:txBody>
                    <a:bodyPr/>
                    <a:lstStyle/>
                    <a:p>
                      <a:pPr algn="l" fontAlgn="b"/>
                      <a:r>
                        <a:rPr lang="en-US" sz="1100" u="none" strike="noStrike" dirty="0">
                          <a:effectLst/>
                        </a:rPr>
                        <a:t>auto</a:t>
                      </a:r>
                      <a:endParaRPr lang="en-US" sz="1100" b="0" i="0" u="none" strike="noStrike" dirty="0">
                        <a:solidFill>
                          <a:srgbClr val="000000"/>
                        </a:solidFill>
                        <a:effectLst/>
                        <a:latin typeface="Calibri"/>
                      </a:endParaRPr>
                    </a:p>
                  </a:txBody>
                  <a:tcPr marL="9525" marR="9525" marT="9525" marB="0" anchor="b"/>
                </a:tc>
                <a:extLst>
                  <a:ext uri="{0D108BD9-81ED-4DB2-BD59-A6C34878D82A}">
                    <a16:rowId xmlns:a16="http://schemas.microsoft.com/office/drawing/2014/main" val="10003"/>
                  </a:ext>
                </a:extLst>
              </a:tr>
            </a:tbl>
          </a:graphicData>
        </a:graphic>
      </p:graphicFrame>
      <p:graphicFrame>
        <p:nvGraphicFramePr>
          <p:cNvPr id="7" name="Table 6"/>
          <p:cNvGraphicFramePr>
            <a:graphicFrameLocks noGrp="1"/>
          </p:cNvGraphicFramePr>
          <p:nvPr/>
        </p:nvGraphicFramePr>
        <p:xfrm>
          <a:off x="68012" y="4836585"/>
          <a:ext cx="2861302" cy="952500"/>
        </p:xfrm>
        <a:graphic>
          <a:graphicData uri="http://schemas.openxmlformats.org/drawingml/2006/table">
            <a:tbl>
              <a:tblPr firstRow="1" firstCol="1">
                <a:tableStyleId>{00A15C55-8517-42AA-B614-E9B94910E393}</a:tableStyleId>
              </a:tblPr>
              <a:tblGrid>
                <a:gridCol w="468536">
                  <a:extLst>
                    <a:ext uri="{9D8B030D-6E8A-4147-A177-3AD203B41FA5}">
                      <a16:colId xmlns:a16="http://schemas.microsoft.com/office/drawing/2014/main" val="20000"/>
                    </a:ext>
                  </a:extLst>
                </a:gridCol>
                <a:gridCol w="1141111">
                  <a:extLst>
                    <a:ext uri="{9D8B030D-6E8A-4147-A177-3AD203B41FA5}">
                      <a16:colId xmlns:a16="http://schemas.microsoft.com/office/drawing/2014/main" val="20001"/>
                    </a:ext>
                  </a:extLst>
                </a:gridCol>
                <a:gridCol w="317395">
                  <a:extLst>
                    <a:ext uri="{9D8B030D-6E8A-4147-A177-3AD203B41FA5}">
                      <a16:colId xmlns:a16="http://schemas.microsoft.com/office/drawing/2014/main" val="20002"/>
                    </a:ext>
                  </a:extLst>
                </a:gridCol>
                <a:gridCol w="528991">
                  <a:extLst>
                    <a:ext uri="{9D8B030D-6E8A-4147-A177-3AD203B41FA5}">
                      <a16:colId xmlns:a16="http://schemas.microsoft.com/office/drawing/2014/main" val="20003"/>
                    </a:ext>
                  </a:extLst>
                </a:gridCol>
                <a:gridCol w="405269">
                  <a:extLst>
                    <a:ext uri="{9D8B030D-6E8A-4147-A177-3AD203B41FA5}">
                      <a16:colId xmlns:a16="http://schemas.microsoft.com/office/drawing/2014/main" val="20004"/>
                    </a:ext>
                  </a:extLst>
                </a:gridCol>
              </a:tblGrid>
              <a:tr h="190500">
                <a:tc>
                  <a:txBody>
                    <a:bodyPr/>
                    <a:lstStyle/>
                    <a:p>
                      <a:pPr algn="ctr" fontAlgn="b"/>
                      <a:r>
                        <a:rPr lang="en-US" sz="1100" b="0" u="none" strike="noStrike" dirty="0" err="1">
                          <a:effectLst/>
                        </a:rPr>
                        <a:t>tid</a:t>
                      </a:r>
                      <a:endParaRPr lang="en-US" sz="1100" b="0" i="0" u="none" strike="noStrike" dirty="0">
                        <a:solidFill>
                          <a:srgbClr val="000000"/>
                        </a:solidFill>
                        <a:effectLst/>
                        <a:latin typeface="Calibri"/>
                      </a:endParaRPr>
                    </a:p>
                  </a:txBody>
                  <a:tcPr marL="9525" marR="9525" marT="9525" marB="0" anchor="b"/>
                </a:tc>
                <a:tc>
                  <a:txBody>
                    <a:bodyPr/>
                    <a:lstStyle/>
                    <a:p>
                      <a:pPr algn="ctr" fontAlgn="b"/>
                      <a:r>
                        <a:rPr lang="en-US" sz="1100" b="0" u="none" strike="noStrike" dirty="0" err="1">
                          <a:effectLst/>
                        </a:rPr>
                        <a:t>str</a:t>
                      </a:r>
                      <a:endParaRPr lang="en-US" sz="1100" b="0" i="0" u="none" strike="noStrike" dirty="0">
                        <a:solidFill>
                          <a:srgbClr val="000000"/>
                        </a:solidFill>
                        <a:effectLst/>
                        <a:latin typeface="Calibri"/>
                      </a:endParaRPr>
                    </a:p>
                  </a:txBody>
                  <a:tcPr marL="9525" marR="9525" marT="9525" marB="0" anchor="b"/>
                </a:tc>
                <a:tc>
                  <a:txBody>
                    <a:bodyPr/>
                    <a:lstStyle/>
                    <a:p>
                      <a:pPr algn="ctr" fontAlgn="b"/>
                      <a:r>
                        <a:rPr lang="en-US" sz="1100" b="0" u="none" strike="noStrike" dirty="0" err="1">
                          <a:effectLst/>
                        </a:rPr>
                        <a:t>freq</a:t>
                      </a:r>
                      <a:endParaRPr lang="en-US" sz="1100" b="0" i="0" u="none" strike="noStrike" dirty="0">
                        <a:solidFill>
                          <a:srgbClr val="000000"/>
                        </a:solidFill>
                        <a:effectLst/>
                        <a:latin typeface="Calibri"/>
                      </a:endParaRPr>
                    </a:p>
                  </a:txBody>
                  <a:tcPr marL="9525" marR="9525" marT="9525" marB="0" anchor="b"/>
                </a:tc>
                <a:tc>
                  <a:txBody>
                    <a:bodyPr/>
                    <a:lstStyle/>
                    <a:p>
                      <a:pPr algn="ctr" fontAlgn="b"/>
                      <a:r>
                        <a:rPr lang="en-US" sz="1100" b="0" u="none" strike="noStrike" dirty="0">
                          <a:effectLst/>
                        </a:rPr>
                        <a:t>suppress</a:t>
                      </a:r>
                      <a:endParaRPr lang="en-US" sz="1100" b="0" i="0" u="none" strike="noStrike" dirty="0">
                        <a:solidFill>
                          <a:srgbClr val="000000"/>
                        </a:solidFill>
                        <a:effectLst/>
                        <a:latin typeface="Calibri"/>
                      </a:endParaRPr>
                    </a:p>
                  </a:txBody>
                  <a:tcPr marL="9525" marR="9525" marT="9525" marB="0" anchor="b"/>
                </a:tc>
                <a:tc>
                  <a:txBody>
                    <a:bodyPr/>
                    <a:lstStyle/>
                    <a:p>
                      <a:pPr algn="ctr" fontAlgn="b"/>
                      <a:r>
                        <a:rPr lang="en-US" sz="1100" b="0" u="none" strike="noStrike" dirty="0">
                          <a:effectLst/>
                        </a:rPr>
                        <a:t>source</a:t>
                      </a:r>
                      <a:endParaRPr lang="en-US" sz="1100" b="0" i="0" u="none" strike="noStrike" dirty="0">
                        <a:solidFill>
                          <a:srgbClr val="000000"/>
                        </a:solidFill>
                        <a:effectLst/>
                        <a:latin typeface="Calibri"/>
                      </a:endParaRPr>
                    </a:p>
                  </a:txBody>
                  <a:tcPr marL="9525" marR="9525" marT="9525" marB="0" anchor="b"/>
                </a:tc>
                <a:extLst>
                  <a:ext uri="{0D108BD9-81ED-4DB2-BD59-A6C34878D82A}">
                    <a16:rowId xmlns:a16="http://schemas.microsoft.com/office/drawing/2014/main" val="10000"/>
                  </a:ext>
                </a:extLst>
              </a:tr>
              <a:tr h="190500">
                <a:tc>
                  <a:txBody>
                    <a:bodyPr/>
                    <a:lstStyle/>
                    <a:p>
                      <a:pPr algn="r" fontAlgn="b"/>
                      <a:r>
                        <a:rPr lang="en-US" sz="1100" u="none" strike="noStrike" dirty="0">
                          <a:effectLst/>
                        </a:rPr>
                        <a:t>36442</a:t>
                      </a:r>
                      <a:endParaRPr lang="en-US" sz="1100" b="0" i="0" u="none" strike="noStrike" dirty="0">
                        <a:solidFill>
                          <a:srgbClr val="000000"/>
                        </a:solidFill>
                        <a:effectLst/>
                        <a:latin typeface="Calibri"/>
                      </a:endParaRPr>
                    </a:p>
                  </a:txBody>
                  <a:tcPr marL="9525" marR="9525" marT="9525" marB="0" anchor="b"/>
                </a:tc>
                <a:tc>
                  <a:txBody>
                    <a:bodyPr/>
                    <a:lstStyle/>
                    <a:p>
                      <a:pPr algn="l" fontAlgn="b"/>
                      <a:r>
                        <a:rPr lang="en-US" sz="1100" u="none" strike="noStrike">
                          <a:effectLst/>
                        </a:rPr>
                        <a:t>addison disease</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180</a:t>
                      </a:r>
                      <a:endParaRPr lang="en-US" sz="1100" b="0" i="0" u="none" strike="noStrike">
                        <a:solidFill>
                          <a:srgbClr val="000000"/>
                        </a:solidFill>
                        <a:effectLst/>
                        <a:latin typeface="Calibri"/>
                      </a:endParaRPr>
                    </a:p>
                  </a:txBody>
                  <a:tcPr marL="9525" marR="9525" marT="9525" marB="0" anchor="b"/>
                </a:tc>
                <a:tc>
                  <a:txBody>
                    <a:bodyPr/>
                    <a:lstStyle/>
                    <a:p>
                      <a:pPr algn="l" fontAlgn="b"/>
                      <a:r>
                        <a:rPr lang="en-US" sz="1100" u="none" strike="noStrike">
                          <a:effectLst/>
                        </a:rPr>
                        <a:t>(null)</a:t>
                      </a:r>
                      <a:endParaRPr lang="en-US" sz="1100" b="0" i="0" u="none" strike="noStrike">
                        <a:solidFill>
                          <a:srgbClr val="000000"/>
                        </a:solidFill>
                        <a:effectLst/>
                        <a:latin typeface="Calibri"/>
                      </a:endParaRPr>
                    </a:p>
                  </a:txBody>
                  <a:tcPr marL="9525" marR="9525" marT="9525" marB="0" anchor="b"/>
                </a:tc>
                <a:tc>
                  <a:txBody>
                    <a:bodyPr/>
                    <a:lstStyle/>
                    <a:p>
                      <a:pPr algn="l" fontAlgn="b"/>
                      <a:r>
                        <a:rPr lang="en-US" sz="1100" u="none" strike="noStrike">
                          <a:effectLst/>
                        </a:rPr>
                        <a:t>(null)</a:t>
                      </a:r>
                      <a:endParaRPr lang="en-US" sz="11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01"/>
                  </a:ext>
                </a:extLst>
              </a:tr>
              <a:tr h="190500">
                <a:tc>
                  <a:txBody>
                    <a:bodyPr/>
                    <a:lstStyle/>
                    <a:p>
                      <a:pPr algn="r" fontAlgn="b"/>
                      <a:r>
                        <a:rPr lang="en-US" sz="1100" u="none" strike="noStrike">
                          <a:effectLst/>
                        </a:rPr>
                        <a:t>24680</a:t>
                      </a:r>
                      <a:endParaRPr lang="en-US" sz="1100" b="0" i="0" u="none" strike="noStrike">
                        <a:solidFill>
                          <a:srgbClr val="000000"/>
                        </a:solidFill>
                        <a:effectLst/>
                        <a:latin typeface="Calibri"/>
                      </a:endParaRPr>
                    </a:p>
                  </a:txBody>
                  <a:tcPr marL="9525" marR="9525" marT="9525" marB="0" anchor="b"/>
                </a:tc>
                <a:tc>
                  <a:txBody>
                    <a:bodyPr/>
                    <a:lstStyle/>
                    <a:p>
                      <a:pPr algn="l" fontAlgn="b"/>
                      <a:r>
                        <a:rPr lang="en-US" sz="1100" u="none" strike="noStrike" dirty="0" err="1">
                          <a:effectLst/>
                        </a:rPr>
                        <a:t>addison's</a:t>
                      </a:r>
                      <a:r>
                        <a:rPr lang="en-US" sz="1100" u="none" strike="noStrike" dirty="0">
                          <a:effectLst/>
                        </a:rPr>
                        <a:t> disease</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a:effectLst/>
                        </a:rPr>
                        <a:t>511</a:t>
                      </a:r>
                      <a:endParaRPr lang="en-US" sz="1100" b="0" i="0" u="none" strike="noStrike">
                        <a:solidFill>
                          <a:srgbClr val="000000"/>
                        </a:solidFill>
                        <a:effectLst/>
                        <a:latin typeface="Calibri"/>
                      </a:endParaRPr>
                    </a:p>
                  </a:txBody>
                  <a:tcPr marL="9525" marR="9525" marT="9525" marB="0" anchor="b"/>
                </a:tc>
                <a:tc>
                  <a:txBody>
                    <a:bodyPr/>
                    <a:lstStyle/>
                    <a:p>
                      <a:pPr algn="l" fontAlgn="b"/>
                      <a:r>
                        <a:rPr lang="en-US" sz="1100" u="none" strike="noStrike">
                          <a:effectLst/>
                        </a:rPr>
                        <a:t>(null)</a:t>
                      </a:r>
                      <a:endParaRPr lang="en-US" sz="1100" b="0" i="0" u="none" strike="noStrike">
                        <a:solidFill>
                          <a:srgbClr val="000000"/>
                        </a:solidFill>
                        <a:effectLst/>
                        <a:latin typeface="Calibri"/>
                      </a:endParaRPr>
                    </a:p>
                  </a:txBody>
                  <a:tcPr marL="9525" marR="9525" marT="9525" marB="0" anchor="b"/>
                </a:tc>
                <a:tc>
                  <a:txBody>
                    <a:bodyPr/>
                    <a:lstStyle/>
                    <a:p>
                      <a:pPr algn="l" fontAlgn="b"/>
                      <a:r>
                        <a:rPr lang="en-US" sz="1100" u="none" strike="noStrike">
                          <a:effectLst/>
                        </a:rPr>
                        <a:t>(null)</a:t>
                      </a:r>
                      <a:endParaRPr lang="en-US" sz="11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02"/>
                  </a:ext>
                </a:extLst>
              </a:tr>
              <a:tr h="190500">
                <a:tc>
                  <a:txBody>
                    <a:bodyPr/>
                    <a:lstStyle/>
                    <a:p>
                      <a:pPr algn="r" fontAlgn="b"/>
                      <a:r>
                        <a:rPr lang="en-US" sz="1100" u="none" strike="noStrike">
                          <a:effectLst/>
                        </a:rPr>
                        <a:t>52232</a:t>
                      </a:r>
                      <a:endParaRPr lang="en-US" sz="1100" b="0" i="0" u="none" strike="noStrike">
                        <a:solidFill>
                          <a:srgbClr val="000000"/>
                        </a:solidFill>
                        <a:effectLst/>
                        <a:latin typeface="Calibri"/>
                      </a:endParaRPr>
                    </a:p>
                  </a:txBody>
                  <a:tcPr marL="9525" marR="9525" marT="9525" marB="0" anchor="b"/>
                </a:tc>
                <a:tc>
                  <a:txBody>
                    <a:bodyPr/>
                    <a:lstStyle/>
                    <a:p>
                      <a:pPr algn="l" fontAlgn="b"/>
                      <a:r>
                        <a:rPr lang="en-US" sz="1100" u="none" strike="noStrike">
                          <a:effectLst/>
                        </a:rPr>
                        <a:t>addisonian crisis</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61</a:t>
                      </a:r>
                      <a:endParaRPr lang="en-US" sz="1100" b="0" i="0" u="none" strike="noStrike">
                        <a:solidFill>
                          <a:srgbClr val="000000"/>
                        </a:solidFill>
                        <a:effectLst/>
                        <a:latin typeface="Calibri"/>
                      </a:endParaRPr>
                    </a:p>
                  </a:txBody>
                  <a:tcPr marL="9525" marR="9525" marT="9525" marB="0" anchor="b"/>
                </a:tc>
                <a:tc>
                  <a:txBody>
                    <a:bodyPr/>
                    <a:lstStyle/>
                    <a:p>
                      <a:pPr algn="l" fontAlgn="b"/>
                      <a:r>
                        <a:rPr lang="en-US" sz="1100" u="none" strike="noStrike">
                          <a:effectLst/>
                        </a:rPr>
                        <a:t>(null)</a:t>
                      </a:r>
                      <a:endParaRPr lang="en-US" sz="1100" b="0" i="0" u="none" strike="noStrike">
                        <a:solidFill>
                          <a:srgbClr val="000000"/>
                        </a:solidFill>
                        <a:effectLst/>
                        <a:latin typeface="Calibri"/>
                      </a:endParaRPr>
                    </a:p>
                  </a:txBody>
                  <a:tcPr marL="9525" marR="9525" marT="9525" marB="0" anchor="b"/>
                </a:tc>
                <a:tc>
                  <a:txBody>
                    <a:bodyPr/>
                    <a:lstStyle/>
                    <a:p>
                      <a:pPr algn="l" fontAlgn="b"/>
                      <a:r>
                        <a:rPr lang="en-US" sz="1100" u="none" strike="noStrike">
                          <a:effectLst/>
                        </a:rPr>
                        <a:t>(null)</a:t>
                      </a:r>
                      <a:endParaRPr lang="en-US" sz="11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03"/>
                  </a:ext>
                </a:extLst>
              </a:tr>
              <a:tr h="190500">
                <a:tc>
                  <a:txBody>
                    <a:bodyPr/>
                    <a:lstStyle/>
                    <a:p>
                      <a:pPr algn="r" fontAlgn="b"/>
                      <a:r>
                        <a:rPr lang="en-US" sz="1100" u="none" strike="noStrike">
                          <a:effectLst/>
                        </a:rPr>
                        <a:t>86884</a:t>
                      </a:r>
                      <a:endParaRPr lang="en-US" sz="1100" b="0" i="0" u="none" strike="noStrike">
                        <a:solidFill>
                          <a:srgbClr val="000000"/>
                        </a:solidFill>
                        <a:effectLst/>
                        <a:latin typeface="Calibri"/>
                      </a:endParaRPr>
                    </a:p>
                  </a:txBody>
                  <a:tcPr marL="9525" marR="9525" marT="9525" marB="0" anchor="b"/>
                </a:tc>
                <a:tc>
                  <a:txBody>
                    <a:bodyPr/>
                    <a:lstStyle/>
                    <a:p>
                      <a:pPr algn="l" fontAlgn="b"/>
                      <a:r>
                        <a:rPr lang="en-US" sz="1100" u="none" strike="noStrike">
                          <a:effectLst/>
                        </a:rPr>
                        <a:t>addisons disease</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10</a:t>
                      </a:r>
                      <a:endParaRPr lang="en-US" sz="1100" b="0" i="0" u="none" strike="noStrike">
                        <a:solidFill>
                          <a:srgbClr val="000000"/>
                        </a:solidFill>
                        <a:effectLst/>
                        <a:latin typeface="Calibri"/>
                      </a:endParaRPr>
                    </a:p>
                  </a:txBody>
                  <a:tcPr marL="9525" marR="9525" marT="9525" marB="0" anchor="b"/>
                </a:tc>
                <a:tc>
                  <a:txBody>
                    <a:bodyPr/>
                    <a:lstStyle/>
                    <a:p>
                      <a:pPr algn="l" fontAlgn="b"/>
                      <a:r>
                        <a:rPr lang="en-US" sz="1100" u="none" strike="noStrike">
                          <a:effectLst/>
                        </a:rPr>
                        <a:t>(null)</a:t>
                      </a:r>
                      <a:endParaRPr lang="en-US" sz="1100" b="0" i="0" u="none" strike="noStrike">
                        <a:solidFill>
                          <a:srgbClr val="000000"/>
                        </a:solidFill>
                        <a:effectLst/>
                        <a:latin typeface="Calibri"/>
                      </a:endParaRPr>
                    </a:p>
                  </a:txBody>
                  <a:tcPr marL="9525" marR="9525" marT="9525" marB="0" anchor="b"/>
                </a:tc>
                <a:tc>
                  <a:txBody>
                    <a:bodyPr/>
                    <a:lstStyle/>
                    <a:p>
                      <a:pPr algn="l" fontAlgn="b"/>
                      <a:r>
                        <a:rPr lang="en-US" sz="1100" u="none" strike="noStrike" dirty="0">
                          <a:effectLst/>
                        </a:rPr>
                        <a:t>(null)</a:t>
                      </a:r>
                      <a:endParaRPr lang="en-US" sz="1100" b="0" i="0" u="none" strike="noStrike" dirty="0">
                        <a:solidFill>
                          <a:srgbClr val="000000"/>
                        </a:solidFill>
                        <a:effectLst/>
                        <a:latin typeface="Calibri"/>
                      </a:endParaRPr>
                    </a:p>
                  </a:txBody>
                  <a:tcPr marL="9525" marR="9525" marT="9525" marB="0" anchor="b"/>
                </a:tc>
                <a:extLst>
                  <a:ext uri="{0D108BD9-81ED-4DB2-BD59-A6C34878D82A}">
                    <a16:rowId xmlns:a16="http://schemas.microsoft.com/office/drawing/2014/main" val="10004"/>
                  </a:ext>
                </a:extLst>
              </a:tr>
            </a:tbl>
          </a:graphicData>
        </a:graphic>
      </p:graphicFrame>
      <p:graphicFrame>
        <p:nvGraphicFramePr>
          <p:cNvPr id="8" name="Table 7"/>
          <p:cNvGraphicFramePr>
            <a:graphicFrameLocks noGrp="1"/>
          </p:cNvGraphicFramePr>
          <p:nvPr/>
        </p:nvGraphicFramePr>
        <p:xfrm>
          <a:off x="5410200" y="752066"/>
          <a:ext cx="3643253" cy="1143000"/>
        </p:xfrm>
        <a:graphic>
          <a:graphicData uri="http://schemas.openxmlformats.org/drawingml/2006/table">
            <a:tbl>
              <a:tblPr firstRow="1" firstCol="1">
                <a:tableStyleId>{00A15C55-8517-42AA-B614-E9B94910E393}</a:tableStyleId>
              </a:tblPr>
              <a:tblGrid>
                <a:gridCol w="544873">
                  <a:extLst>
                    <a:ext uri="{9D8B030D-6E8A-4147-A177-3AD203B41FA5}">
                      <a16:colId xmlns:a16="http://schemas.microsoft.com/office/drawing/2014/main" val="20000"/>
                    </a:ext>
                  </a:extLst>
                </a:gridCol>
                <a:gridCol w="1813685">
                  <a:extLst>
                    <a:ext uri="{9D8B030D-6E8A-4147-A177-3AD203B41FA5}">
                      <a16:colId xmlns:a16="http://schemas.microsoft.com/office/drawing/2014/main" val="20001"/>
                    </a:ext>
                  </a:extLst>
                </a:gridCol>
                <a:gridCol w="309839">
                  <a:extLst>
                    <a:ext uri="{9D8B030D-6E8A-4147-A177-3AD203B41FA5}">
                      <a16:colId xmlns:a16="http://schemas.microsoft.com/office/drawing/2014/main" val="20002"/>
                    </a:ext>
                  </a:extLst>
                </a:gridCol>
                <a:gridCol w="521434">
                  <a:extLst>
                    <a:ext uri="{9D8B030D-6E8A-4147-A177-3AD203B41FA5}">
                      <a16:colId xmlns:a16="http://schemas.microsoft.com/office/drawing/2014/main" val="20003"/>
                    </a:ext>
                  </a:extLst>
                </a:gridCol>
                <a:gridCol w="453422">
                  <a:extLst>
                    <a:ext uri="{9D8B030D-6E8A-4147-A177-3AD203B41FA5}">
                      <a16:colId xmlns:a16="http://schemas.microsoft.com/office/drawing/2014/main" val="20004"/>
                    </a:ext>
                  </a:extLst>
                </a:gridCol>
              </a:tblGrid>
              <a:tr h="190500">
                <a:tc>
                  <a:txBody>
                    <a:bodyPr/>
                    <a:lstStyle/>
                    <a:p>
                      <a:pPr algn="ctr" fontAlgn="b"/>
                      <a:r>
                        <a:rPr lang="en-US" sz="1100" b="0" u="none" strike="noStrike" dirty="0" err="1">
                          <a:effectLst/>
                        </a:rPr>
                        <a:t>tid</a:t>
                      </a:r>
                      <a:endParaRPr lang="en-US" sz="1100" b="0" i="0" u="none" strike="noStrike" dirty="0">
                        <a:solidFill>
                          <a:srgbClr val="000000"/>
                        </a:solidFill>
                        <a:effectLst/>
                        <a:latin typeface="Calibri"/>
                      </a:endParaRPr>
                    </a:p>
                  </a:txBody>
                  <a:tcPr marL="9525" marR="9525" marT="9525" marB="0" anchor="b"/>
                </a:tc>
                <a:tc>
                  <a:txBody>
                    <a:bodyPr/>
                    <a:lstStyle/>
                    <a:p>
                      <a:pPr algn="ctr" fontAlgn="b"/>
                      <a:r>
                        <a:rPr lang="en-US" sz="1100" b="0" u="none" strike="noStrike" dirty="0" err="1">
                          <a:effectLst/>
                        </a:rPr>
                        <a:t>str</a:t>
                      </a:r>
                      <a:endParaRPr lang="en-US" sz="1100" b="0" i="0" u="none" strike="noStrike" dirty="0">
                        <a:solidFill>
                          <a:srgbClr val="000000"/>
                        </a:solidFill>
                        <a:effectLst/>
                        <a:latin typeface="Calibri"/>
                      </a:endParaRPr>
                    </a:p>
                  </a:txBody>
                  <a:tcPr marL="9525" marR="9525" marT="9525" marB="0" anchor="b"/>
                </a:tc>
                <a:tc>
                  <a:txBody>
                    <a:bodyPr/>
                    <a:lstStyle/>
                    <a:p>
                      <a:pPr algn="ctr" fontAlgn="b"/>
                      <a:r>
                        <a:rPr lang="en-US" sz="1100" b="0" u="none" strike="noStrike" dirty="0" err="1">
                          <a:effectLst/>
                        </a:rPr>
                        <a:t>freq</a:t>
                      </a:r>
                      <a:endParaRPr lang="en-US" sz="1100" b="0" i="0" u="none" strike="noStrike" dirty="0">
                        <a:solidFill>
                          <a:srgbClr val="000000"/>
                        </a:solidFill>
                        <a:effectLst/>
                        <a:latin typeface="Calibri"/>
                      </a:endParaRPr>
                    </a:p>
                  </a:txBody>
                  <a:tcPr marL="9525" marR="9525" marT="9525" marB="0" anchor="b"/>
                </a:tc>
                <a:tc>
                  <a:txBody>
                    <a:bodyPr/>
                    <a:lstStyle/>
                    <a:p>
                      <a:pPr algn="ctr" fontAlgn="b"/>
                      <a:r>
                        <a:rPr lang="en-US" sz="1100" b="0" u="none" strike="noStrike" dirty="0">
                          <a:effectLst/>
                        </a:rPr>
                        <a:t>suppress</a:t>
                      </a:r>
                      <a:endParaRPr lang="en-US" sz="1100" b="0" i="0" u="none" strike="noStrike" dirty="0">
                        <a:solidFill>
                          <a:srgbClr val="000000"/>
                        </a:solidFill>
                        <a:effectLst/>
                        <a:latin typeface="Calibri"/>
                      </a:endParaRPr>
                    </a:p>
                  </a:txBody>
                  <a:tcPr marL="9525" marR="9525" marT="9525" marB="0" anchor="b"/>
                </a:tc>
                <a:tc>
                  <a:txBody>
                    <a:bodyPr/>
                    <a:lstStyle/>
                    <a:p>
                      <a:pPr algn="ctr" fontAlgn="b"/>
                      <a:r>
                        <a:rPr lang="en-US" sz="1100" b="0" u="none" strike="noStrike" dirty="0">
                          <a:effectLst/>
                        </a:rPr>
                        <a:t>source</a:t>
                      </a:r>
                      <a:endParaRPr lang="en-US" sz="1100" b="0" i="0" u="none" strike="noStrike" dirty="0">
                        <a:solidFill>
                          <a:srgbClr val="000000"/>
                        </a:solidFill>
                        <a:effectLst/>
                        <a:latin typeface="Calibri"/>
                      </a:endParaRPr>
                    </a:p>
                  </a:txBody>
                  <a:tcPr marL="9525" marR="9525" marT="9525" marB="0" anchor="b"/>
                </a:tc>
                <a:extLst>
                  <a:ext uri="{0D108BD9-81ED-4DB2-BD59-A6C34878D82A}">
                    <a16:rowId xmlns:a16="http://schemas.microsoft.com/office/drawing/2014/main" val="10000"/>
                  </a:ext>
                </a:extLst>
              </a:tr>
              <a:tr h="190500">
                <a:tc>
                  <a:txBody>
                    <a:bodyPr/>
                    <a:lstStyle/>
                    <a:p>
                      <a:pPr algn="r" fontAlgn="b"/>
                      <a:r>
                        <a:rPr lang="en-US" sz="1100" u="none" strike="noStrike">
                          <a:effectLst/>
                        </a:rPr>
                        <a:t>46107</a:t>
                      </a:r>
                      <a:endParaRPr lang="en-US" sz="1100" b="0" i="0" u="none" strike="noStrike">
                        <a:solidFill>
                          <a:srgbClr val="000000"/>
                        </a:solidFill>
                        <a:effectLst/>
                        <a:latin typeface="Calibri"/>
                      </a:endParaRPr>
                    </a:p>
                  </a:txBody>
                  <a:tcPr marL="9525" marR="9525" marT="9525" marB="0" anchor="b"/>
                </a:tc>
                <a:tc>
                  <a:txBody>
                    <a:bodyPr/>
                    <a:lstStyle/>
                    <a:p>
                      <a:pPr algn="l" fontAlgn="b"/>
                      <a:r>
                        <a:rPr lang="en-US" sz="1100" u="none" strike="noStrike" dirty="0" err="1">
                          <a:effectLst/>
                        </a:rPr>
                        <a:t>hypoadrenalism</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a:effectLst/>
                        </a:rPr>
                        <a:t>89</a:t>
                      </a:r>
                      <a:endParaRPr lang="en-US" sz="1100" b="0" i="0" u="none" strike="noStrike">
                        <a:solidFill>
                          <a:srgbClr val="000000"/>
                        </a:solidFill>
                        <a:effectLst/>
                        <a:latin typeface="Calibri"/>
                      </a:endParaRPr>
                    </a:p>
                  </a:txBody>
                  <a:tcPr marL="9525" marR="9525" marT="9525" marB="0" anchor="b"/>
                </a:tc>
                <a:tc>
                  <a:txBody>
                    <a:bodyPr/>
                    <a:lstStyle/>
                    <a:p>
                      <a:pPr algn="l" fontAlgn="b"/>
                      <a:r>
                        <a:rPr lang="en-US" sz="1100" u="none" strike="noStrike">
                          <a:effectLst/>
                        </a:rPr>
                        <a:t>(null)</a:t>
                      </a:r>
                      <a:endParaRPr lang="en-US" sz="1100" b="0" i="0" u="none" strike="noStrike">
                        <a:solidFill>
                          <a:srgbClr val="000000"/>
                        </a:solidFill>
                        <a:effectLst/>
                        <a:latin typeface="Calibri"/>
                      </a:endParaRPr>
                    </a:p>
                  </a:txBody>
                  <a:tcPr marL="9525" marR="9525" marT="9525" marB="0" anchor="b"/>
                </a:tc>
                <a:tc>
                  <a:txBody>
                    <a:bodyPr/>
                    <a:lstStyle/>
                    <a:p>
                      <a:pPr algn="l" fontAlgn="b"/>
                      <a:r>
                        <a:rPr lang="en-US" sz="1100" u="none" strike="noStrike" dirty="0">
                          <a:effectLst/>
                        </a:rPr>
                        <a:t>(null)</a:t>
                      </a:r>
                      <a:endParaRPr lang="en-US" sz="1100" b="0" i="0" u="none" strike="noStrike" dirty="0">
                        <a:solidFill>
                          <a:srgbClr val="000000"/>
                        </a:solidFill>
                        <a:effectLst/>
                        <a:latin typeface="Calibri"/>
                      </a:endParaRPr>
                    </a:p>
                  </a:txBody>
                  <a:tcPr marL="9525" marR="9525" marT="9525" marB="0" anchor="b"/>
                </a:tc>
                <a:extLst>
                  <a:ext uri="{0D108BD9-81ED-4DB2-BD59-A6C34878D82A}">
                    <a16:rowId xmlns:a16="http://schemas.microsoft.com/office/drawing/2014/main" val="10001"/>
                  </a:ext>
                </a:extLst>
              </a:tr>
              <a:tr h="190500">
                <a:tc>
                  <a:txBody>
                    <a:bodyPr/>
                    <a:lstStyle/>
                    <a:p>
                      <a:pPr algn="r" fontAlgn="b"/>
                      <a:r>
                        <a:rPr lang="en-US" sz="1100" u="none" strike="noStrike" dirty="0">
                          <a:effectLst/>
                        </a:rPr>
                        <a:t>2662032</a:t>
                      </a:r>
                      <a:endParaRPr lang="en-US" sz="1100" b="0" i="0" u="none" strike="noStrike" dirty="0">
                        <a:solidFill>
                          <a:srgbClr val="000000"/>
                        </a:solidFill>
                        <a:effectLst/>
                        <a:latin typeface="Calibri"/>
                      </a:endParaRPr>
                    </a:p>
                  </a:txBody>
                  <a:tcPr marL="9525" marR="9525" marT="9525" marB="0" anchor="b"/>
                </a:tc>
                <a:tc>
                  <a:txBody>
                    <a:bodyPr/>
                    <a:lstStyle/>
                    <a:p>
                      <a:pPr algn="l" fontAlgn="b"/>
                      <a:r>
                        <a:rPr lang="en-US" sz="1100" u="none" strike="noStrike" dirty="0" err="1">
                          <a:effectLst/>
                        </a:rPr>
                        <a:t>hypoadrenalism</a:t>
                      </a:r>
                      <a:r>
                        <a:rPr lang="en-US" sz="1100" u="none" strike="noStrike" dirty="0">
                          <a:effectLst/>
                        </a:rPr>
                        <a:t> (disorder)</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a:effectLst/>
                        </a:rPr>
                        <a:t>0</a:t>
                      </a:r>
                      <a:endParaRPr lang="en-US" sz="1100" b="0" i="0" u="none" strike="noStrike">
                        <a:solidFill>
                          <a:srgbClr val="000000"/>
                        </a:solidFill>
                        <a:effectLst/>
                        <a:latin typeface="Calibri"/>
                      </a:endParaRPr>
                    </a:p>
                  </a:txBody>
                  <a:tcPr marL="9525" marR="9525" marT="9525" marB="0" anchor="b"/>
                </a:tc>
                <a:tc>
                  <a:txBody>
                    <a:bodyPr/>
                    <a:lstStyle/>
                    <a:p>
                      <a:pPr algn="l" fontAlgn="b"/>
                      <a:r>
                        <a:rPr lang="en-US" sz="1100" u="none" strike="noStrike">
                          <a:effectLst/>
                        </a:rPr>
                        <a:t>(null)</a:t>
                      </a:r>
                      <a:endParaRPr lang="en-US" sz="1100" b="0" i="0" u="none" strike="noStrike">
                        <a:solidFill>
                          <a:srgbClr val="000000"/>
                        </a:solidFill>
                        <a:effectLst/>
                        <a:latin typeface="Calibri"/>
                      </a:endParaRPr>
                    </a:p>
                  </a:txBody>
                  <a:tcPr marL="9525" marR="9525" marT="9525" marB="0" anchor="b"/>
                </a:tc>
                <a:tc>
                  <a:txBody>
                    <a:bodyPr/>
                    <a:lstStyle/>
                    <a:p>
                      <a:pPr algn="l" fontAlgn="b"/>
                      <a:r>
                        <a:rPr lang="en-US" sz="1100" u="none" strike="noStrike" dirty="0">
                          <a:effectLst/>
                        </a:rPr>
                        <a:t>(null)</a:t>
                      </a:r>
                      <a:endParaRPr lang="en-US" sz="1100" b="0" i="0" u="none" strike="noStrike" dirty="0">
                        <a:solidFill>
                          <a:srgbClr val="000000"/>
                        </a:solidFill>
                        <a:effectLst/>
                        <a:latin typeface="Calibri"/>
                      </a:endParaRPr>
                    </a:p>
                  </a:txBody>
                  <a:tcPr marL="9525" marR="9525" marT="9525" marB="0" anchor="b"/>
                </a:tc>
                <a:extLst>
                  <a:ext uri="{0D108BD9-81ED-4DB2-BD59-A6C34878D82A}">
                    <a16:rowId xmlns:a16="http://schemas.microsoft.com/office/drawing/2014/main" val="10002"/>
                  </a:ext>
                </a:extLst>
              </a:tr>
              <a:tr h="190500">
                <a:tc>
                  <a:txBody>
                    <a:bodyPr/>
                    <a:lstStyle/>
                    <a:p>
                      <a:pPr algn="r" fontAlgn="b"/>
                      <a:r>
                        <a:rPr lang="en-US" sz="1100" u="none" strike="noStrike">
                          <a:effectLst/>
                        </a:rPr>
                        <a:t>909629</a:t>
                      </a:r>
                      <a:endParaRPr lang="en-US" sz="1100" b="0" i="0" u="none" strike="noStrike">
                        <a:solidFill>
                          <a:srgbClr val="000000"/>
                        </a:solidFill>
                        <a:effectLst/>
                        <a:latin typeface="Calibri"/>
                      </a:endParaRPr>
                    </a:p>
                  </a:txBody>
                  <a:tcPr marL="9525" marR="9525" marT="9525" marB="0" anchor="b"/>
                </a:tc>
                <a:tc>
                  <a:txBody>
                    <a:bodyPr/>
                    <a:lstStyle/>
                    <a:p>
                      <a:pPr algn="l" fontAlgn="b"/>
                      <a:r>
                        <a:rPr lang="en-US" sz="1100" u="none" strike="noStrike" dirty="0" err="1">
                          <a:effectLst/>
                        </a:rPr>
                        <a:t>hypoadrenalism</a:t>
                      </a:r>
                      <a:r>
                        <a:rPr lang="en-US" sz="1100" u="none" strike="noStrike" dirty="0">
                          <a:effectLst/>
                        </a:rPr>
                        <a:t> with achalasia</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a:effectLst/>
                        </a:rPr>
                        <a:t>0</a:t>
                      </a:r>
                      <a:endParaRPr lang="en-US" sz="1100" b="0" i="0" u="none" strike="noStrike">
                        <a:solidFill>
                          <a:srgbClr val="000000"/>
                        </a:solidFill>
                        <a:effectLst/>
                        <a:latin typeface="Calibri"/>
                      </a:endParaRPr>
                    </a:p>
                  </a:txBody>
                  <a:tcPr marL="9525" marR="9525" marT="9525" marB="0" anchor="b"/>
                </a:tc>
                <a:tc>
                  <a:txBody>
                    <a:bodyPr/>
                    <a:lstStyle/>
                    <a:p>
                      <a:pPr algn="l" fontAlgn="b"/>
                      <a:r>
                        <a:rPr lang="en-US" sz="1100" u="none" strike="noStrike">
                          <a:effectLst/>
                        </a:rPr>
                        <a:t>(null)</a:t>
                      </a:r>
                      <a:endParaRPr lang="en-US" sz="1100" b="0" i="0" u="none" strike="noStrike">
                        <a:solidFill>
                          <a:srgbClr val="000000"/>
                        </a:solidFill>
                        <a:effectLst/>
                        <a:latin typeface="Calibri"/>
                      </a:endParaRPr>
                    </a:p>
                  </a:txBody>
                  <a:tcPr marL="9525" marR="9525" marT="9525" marB="0" anchor="b"/>
                </a:tc>
                <a:tc>
                  <a:txBody>
                    <a:bodyPr/>
                    <a:lstStyle/>
                    <a:p>
                      <a:pPr algn="l" fontAlgn="b"/>
                      <a:r>
                        <a:rPr lang="en-US" sz="1100" u="none" strike="noStrike" dirty="0">
                          <a:effectLst/>
                        </a:rPr>
                        <a:t>(null)</a:t>
                      </a:r>
                      <a:endParaRPr lang="en-US" sz="1100" b="0" i="0" u="none" strike="noStrike" dirty="0">
                        <a:solidFill>
                          <a:srgbClr val="000000"/>
                        </a:solidFill>
                        <a:effectLst/>
                        <a:latin typeface="Calibri"/>
                      </a:endParaRPr>
                    </a:p>
                  </a:txBody>
                  <a:tcPr marL="9525" marR="9525" marT="9525" marB="0" anchor="b"/>
                </a:tc>
                <a:extLst>
                  <a:ext uri="{0D108BD9-81ED-4DB2-BD59-A6C34878D82A}">
                    <a16:rowId xmlns:a16="http://schemas.microsoft.com/office/drawing/2014/main" val="10003"/>
                  </a:ext>
                </a:extLst>
              </a:tr>
              <a:tr h="190500">
                <a:tc>
                  <a:txBody>
                    <a:bodyPr/>
                    <a:lstStyle/>
                    <a:p>
                      <a:pPr algn="r" fontAlgn="b"/>
                      <a:r>
                        <a:rPr lang="en-US" sz="1100" u="none" strike="noStrike">
                          <a:effectLst/>
                        </a:rPr>
                        <a:t>869335</a:t>
                      </a:r>
                      <a:endParaRPr lang="en-US" sz="1100" b="0" i="0" u="none" strike="noStrike">
                        <a:solidFill>
                          <a:srgbClr val="000000"/>
                        </a:solidFill>
                        <a:effectLst/>
                        <a:latin typeface="Calibri"/>
                      </a:endParaRPr>
                    </a:p>
                  </a:txBody>
                  <a:tcPr marL="9525" marR="9525" marT="9525" marB="0" anchor="b"/>
                </a:tc>
                <a:tc>
                  <a:txBody>
                    <a:bodyPr/>
                    <a:lstStyle/>
                    <a:p>
                      <a:pPr algn="l" fontAlgn="b"/>
                      <a:r>
                        <a:rPr lang="en-US" sz="1100" u="none" strike="noStrike">
                          <a:effectLst/>
                        </a:rPr>
                        <a:t>hypoadrenalism, primary</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0</a:t>
                      </a:r>
                      <a:endParaRPr lang="en-US" sz="1100" b="0" i="0" u="none" strike="noStrike">
                        <a:solidFill>
                          <a:srgbClr val="000000"/>
                        </a:solidFill>
                        <a:effectLst/>
                        <a:latin typeface="Calibri"/>
                      </a:endParaRPr>
                    </a:p>
                  </a:txBody>
                  <a:tcPr marL="9525" marR="9525" marT="9525" marB="0" anchor="b"/>
                </a:tc>
                <a:tc>
                  <a:txBody>
                    <a:bodyPr/>
                    <a:lstStyle/>
                    <a:p>
                      <a:pPr algn="l" fontAlgn="b"/>
                      <a:r>
                        <a:rPr lang="en-US" sz="1100" u="none" strike="noStrike">
                          <a:effectLst/>
                        </a:rPr>
                        <a:t>(null)</a:t>
                      </a:r>
                      <a:endParaRPr lang="en-US" sz="1100" b="0" i="0" u="none" strike="noStrike">
                        <a:solidFill>
                          <a:srgbClr val="000000"/>
                        </a:solidFill>
                        <a:effectLst/>
                        <a:latin typeface="Calibri"/>
                      </a:endParaRPr>
                    </a:p>
                  </a:txBody>
                  <a:tcPr marL="9525" marR="9525" marT="9525" marB="0" anchor="b"/>
                </a:tc>
                <a:tc>
                  <a:txBody>
                    <a:bodyPr/>
                    <a:lstStyle/>
                    <a:p>
                      <a:pPr algn="l" fontAlgn="b"/>
                      <a:r>
                        <a:rPr lang="en-US" sz="1100" u="none" strike="noStrike" dirty="0">
                          <a:effectLst/>
                        </a:rPr>
                        <a:t>(null)</a:t>
                      </a:r>
                      <a:endParaRPr lang="en-US" sz="1100" b="0" i="0" u="none" strike="noStrike" dirty="0">
                        <a:solidFill>
                          <a:srgbClr val="000000"/>
                        </a:solidFill>
                        <a:effectLst/>
                        <a:latin typeface="Calibri"/>
                      </a:endParaRPr>
                    </a:p>
                  </a:txBody>
                  <a:tcPr marL="9525" marR="9525" marT="9525" marB="0" anchor="b"/>
                </a:tc>
                <a:extLst>
                  <a:ext uri="{0D108BD9-81ED-4DB2-BD59-A6C34878D82A}">
                    <a16:rowId xmlns:a16="http://schemas.microsoft.com/office/drawing/2014/main" val="10004"/>
                  </a:ext>
                </a:extLst>
              </a:tr>
              <a:tr h="190500">
                <a:tc>
                  <a:txBody>
                    <a:bodyPr/>
                    <a:lstStyle/>
                    <a:p>
                      <a:pPr algn="r" fontAlgn="b"/>
                      <a:r>
                        <a:rPr lang="en-US" sz="1100" u="none" strike="noStrike">
                          <a:effectLst/>
                        </a:rPr>
                        <a:t>869334</a:t>
                      </a:r>
                      <a:endParaRPr lang="en-US" sz="1100" b="0" i="0" u="none" strike="noStrike">
                        <a:solidFill>
                          <a:srgbClr val="000000"/>
                        </a:solidFill>
                        <a:effectLst/>
                        <a:latin typeface="Calibri"/>
                      </a:endParaRPr>
                    </a:p>
                  </a:txBody>
                  <a:tcPr marL="9525" marR="9525" marT="9525" marB="0" anchor="b"/>
                </a:tc>
                <a:tc>
                  <a:txBody>
                    <a:bodyPr/>
                    <a:lstStyle/>
                    <a:p>
                      <a:pPr algn="l" fontAlgn="b"/>
                      <a:r>
                        <a:rPr lang="en-US" sz="1100" u="none" strike="noStrike" dirty="0" err="1">
                          <a:effectLst/>
                        </a:rPr>
                        <a:t>hypoadrenalisms</a:t>
                      </a:r>
                      <a:r>
                        <a:rPr lang="en-US" sz="1100" u="none" strike="noStrike" dirty="0">
                          <a:effectLst/>
                        </a:rPr>
                        <a:t>, primary</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a:effectLst/>
                        </a:rPr>
                        <a:t>0</a:t>
                      </a:r>
                      <a:endParaRPr lang="en-US" sz="1100" b="0" i="0" u="none" strike="noStrike">
                        <a:solidFill>
                          <a:srgbClr val="000000"/>
                        </a:solidFill>
                        <a:effectLst/>
                        <a:latin typeface="Calibri"/>
                      </a:endParaRPr>
                    </a:p>
                  </a:txBody>
                  <a:tcPr marL="9525" marR="9525" marT="9525" marB="0" anchor="b"/>
                </a:tc>
                <a:tc>
                  <a:txBody>
                    <a:bodyPr/>
                    <a:lstStyle/>
                    <a:p>
                      <a:pPr algn="l" fontAlgn="b"/>
                      <a:r>
                        <a:rPr lang="en-US" sz="1100" u="none" strike="noStrike">
                          <a:effectLst/>
                        </a:rPr>
                        <a:t>(null)</a:t>
                      </a:r>
                      <a:endParaRPr lang="en-US" sz="1100" b="0" i="0" u="none" strike="noStrike">
                        <a:solidFill>
                          <a:srgbClr val="000000"/>
                        </a:solidFill>
                        <a:effectLst/>
                        <a:latin typeface="Calibri"/>
                      </a:endParaRPr>
                    </a:p>
                  </a:txBody>
                  <a:tcPr marL="9525" marR="9525" marT="9525" marB="0" anchor="b"/>
                </a:tc>
                <a:tc>
                  <a:txBody>
                    <a:bodyPr/>
                    <a:lstStyle/>
                    <a:p>
                      <a:pPr algn="l" fontAlgn="b"/>
                      <a:r>
                        <a:rPr lang="en-US" sz="1100" u="none" strike="noStrike" dirty="0">
                          <a:effectLst/>
                        </a:rPr>
                        <a:t>(null)</a:t>
                      </a:r>
                      <a:endParaRPr lang="en-US" sz="1100" b="0" i="0" u="none" strike="noStrike" dirty="0">
                        <a:solidFill>
                          <a:srgbClr val="000000"/>
                        </a:solidFill>
                        <a:effectLst/>
                        <a:latin typeface="Calibri"/>
                      </a:endParaRPr>
                    </a:p>
                  </a:txBody>
                  <a:tcPr marL="9525" marR="9525" marT="9525" marB="0" anchor="b"/>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344707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6"/>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9" grpId="0" animBg="1"/>
      <p:bldP spid="20" grpId="0" animBg="1"/>
      <p:bldP spid="39" grpId="0" animBg="1"/>
      <p:bldP spid="18" grpId="0" animBg="1"/>
      <p:bldP spid="22" grpId="0" animBg="1"/>
      <p:bldP spid="43" grpId="0" animBg="1"/>
      <p:bldP spid="3" grpId="0" animBg="1"/>
      <p:bldP spid="23" grpId="0" animBg="1"/>
      <p:bldP spid="25"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p>
            <a:pPr algn="ctr"/>
            <a:r>
              <a:rPr lang="en-US" dirty="0"/>
              <a:t>Choosing a Knowledge Graph</a:t>
            </a:r>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8272314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Shape 144"/>
          <p:cNvSpPr txBox="1">
            <a:spLocks noGrp="1"/>
          </p:cNvSpPr>
          <p:nvPr>
            <p:ph type="title"/>
          </p:nvPr>
        </p:nvSpPr>
        <p:spPr>
          <a:xfrm>
            <a:off x="0" y="0"/>
            <a:ext cx="9144000" cy="1143000"/>
          </a:xfrm>
          <a:prstGeom prst="rect">
            <a:avLst/>
          </a:prstGeom>
        </p:spPr>
        <p:txBody>
          <a:bodyPr lIns="91425" tIns="91425" rIns="91425" bIns="91425" anchor="t" anchorCtr="0">
            <a:normAutofit/>
          </a:bodyPr>
          <a:lstStyle/>
          <a:p>
            <a:pPr lvl="0">
              <a:spcBef>
                <a:spcPts val="0"/>
              </a:spcBef>
              <a:buNone/>
            </a:pPr>
            <a:r>
              <a:rPr lang="en-US" dirty="0"/>
              <a:t>Knowledge graphs </a:t>
            </a:r>
            <a:r>
              <a:rPr lang="en" dirty="0"/>
              <a:t>in health care</a:t>
            </a:r>
          </a:p>
        </p:txBody>
      </p:sp>
      <p:sp>
        <p:nvSpPr>
          <p:cNvPr id="145" name="Shape 145"/>
          <p:cNvSpPr txBox="1">
            <a:spLocks noGrp="1"/>
          </p:cNvSpPr>
          <p:nvPr>
            <p:ph type="body" idx="1"/>
          </p:nvPr>
        </p:nvSpPr>
        <p:spPr>
          <a:xfrm>
            <a:off x="457200" y="2430232"/>
            <a:ext cx="8229600" cy="2089517"/>
          </a:xfrm>
          <a:prstGeom prst="rect">
            <a:avLst/>
          </a:prstGeom>
        </p:spPr>
        <p:txBody>
          <a:bodyPr lIns="91425" tIns="91425" rIns="91425" bIns="91425" anchor="t" anchorCtr="0">
            <a:normAutofit lnSpcReduction="10000"/>
          </a:bodyPr>
          <a:lstStyle/>
          <a:p>
            <a:pPr marL="742950" indent="-514350">
              <a:spcBef>
                <a:spcPts val="0"/>
              </a:spcBef>
              <a:buAutoNum type="arabicPeriod"/>
            </a:pPr>
            <a:r>
              <a:rPr lang="en-US" dirty="0"/>
              <a:t>What’s a knowledge graph?</a:t>
            </a:r>
          </a:p>
          <a:p>
            <a:pPr marL="742950" indent="-514350">
              <a:spcBef>
                <a:spcPts val="0"/>
              </a:spcBef>
              <a:buAutoNum type="arabicPeriod"/>
            </a:pPr>
            <a:r>
              <a:rPr lang="en-US" dirty="0"/>
              <a:t>What do I use it for?</a:t>
            </a:r>
          </a:p>
          <a:p>
            <a:pPr marL="742950" indent="-514350">
              <a:spcBef>
                <a:spcPts val="0"/>
              </a:spcBef>
              <a:buAutoNum type="arabicPeriod"/>
            </a:pPr>
            <a:r>
              <a:rPr lang="en-US" dirty="0"/>
              <a:t>Where do I get one?</a:t>
            </a:r>
          </a:p>
          <a:p>
            <a:pPr marL="742950" indent="-514350">
              <a:spcBef>
                <a:spcPts val="0"/>
              </a:spcBef>
              <a:buAutoNum type="arabicPeriod"/>
            </a:pPr>
            <a:r>
              <a:rPr lang="en-US" dirty="0"/>
              <a:t>Which should I use if I have a choice?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143000"/>
          </a:xfrm>
        </p:spPr>
        <p:txBody>
          <a:bodyPr>
            <a:normAutofit/>
          </a:bodyPr>
          <a:lstStyle/>
          <a:p>
            <a:r>
              <a:rPr lang="en-US" dirty="0"/>
              <a:t>Which knowledge graph to use?</a:t>
            </a:r>
          </a:p>
        </p:txBody>
      </p:sp>
      <p:pic>
        <p:nvPicPr>
          <p:cNvPr id="204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3451" y="1690333"/>
            <a:ext cx="3933825" cy="4248150"/>
          </a:xfrm>
          <a:prstGeom prst="rect">
            <a:avLst/>
          </a:prstGeom>
          <a:ln>
            <a:noFill/>
          </a:ln>
          <a:effectLst>
            <a:outerShdw blurRad="292100" dist="139700" dir="2700000" algn="tl" rotWithShape="0">
              <a:srgbClr val="333333">
                <a:alpha val="65000"/>
              </a:srgbClr>
            </a:outerShdw>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2048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8507" y="2513813"/>
            <a:ext cx="3943350" cy="2933700"/>
          </a:xfrm>
          <a:prstGeom prst="rect">
            <a:avLst/>
          </a:prstGeom>
          <a:ln>
            <a:noFill/>
          </a:ln>
          <a:effectLst>
            <a:outerShdw blurRad="292100" dist="139700" dir="2700000" algn="tl" rotWithShape="0">
              <a:srgbClr val="333333">
                <a:alpha val="65000"/>
              </a:srgbClr>
            </a:outerShdw>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091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48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4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0" y="853440"/>
            <a:ext cx="2645229" cy="1243535"/>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fontAlgn="base">
              <a:spcBef>
                <a:spcPct val="20000"/>
              </a:spcBef>
              <a:spcAft>
                <a:spcPct val="0"/>
              </a:spcAft>
            </a:pPr>
            <a:r>
              <a:rPr lang="en-US" sz="1600" kern="1200" dirty="0">
                <a:solidFill>
                  <a:prstClr val="black"/>
                </a:solidFill>
                <a:cs typeface="Arial" charset="0"/>
              </a:rPr>
              <a:t>Sentence in Clinical Note – 1</a:t>
            </a:r>
          </a:p>
          <a:p>
            <a:pPr fontAlgn="base">
              <a:spcBef>
                <a:spcPct val="20000"/>
              </a:spcBef>
              <a:spcAft>
                <a:spcPct val="0"/>
              </a:spcAft>
            </a:pPr>
            <a:r>
              <a:rPr lang="en-US" sz="1600" kern="1200" dirty="0">
                <a:solidFill>
                  <a:prstClr val="black"/>
                </a:solidFill>
                <a:cs typeface="Arial" charset="0"/>
              </a:rPr>
              <a:t>:</a:t>
            </a:r>
          </a:p>
          <a:p>
            <a:pPr fontAlgn="base">
              <a:spcBef>
                <a:spcPct val="20000"/>
              </a:spcBef>
              <a:spcAft>
                <a:spcPct val="0"/>
              </a:spcAft>
            </a:pPr>
            <a:r>
              <a:rPr lang="en-US" sz="1600" kern="1200" dirty="0">
                <a:solidFill>
                  <a:prstClr val="black"/>
                </a:solidFill>
                <a:cs typeface="Arial" charset="0"/>
              </a:rPr>
              <a:t>:</a:t>
            </a:r>
          </a:p>
          <a:p>
            <a:pPr fontAlgn="base">
              <a:spcBef>
                <a:spcPct val="20000"/>
              </a:spcBef>
              <a:spcAft>
                <a:spcPct val="0"/>
              </a:spcAft>
            </a:pPr>
            <a:r>
              <a:rPr lang="en-US" sz="1600" kern="1200" dirty="0">
                <a:solidFill>
                  <a:prstClr val="black"/>
                </a:solidFill>
                <a:cs typeface="Arial" charset="0"/>
              </a:rPr>
              <a:t>Sentence in Clinical Note – m</a:t>
            </a:r>
          </a:p>
        </p:txBody>
      </p:sp>
      <p:sp>
        <p:nvSpPr>
          <p:cNvPr id="2" name="Title 1"/>
          <p:cNvSpPr>
            <a:spLocks noGrp="1"/>
          </p:cNvSpPr>
          <p:nvPr>
            <p:ph type="title"/>
          </p:nvPr>
        </p:nvSpPr>
        <p:spPr/>
        <p:txBody>
          <a:bodyPr/>
          <a:lstStyle/>
          <a:p>
            <a:r>
              <a:rPr lang="en-US" dirty="0"/>
              <a:t>Which terms to keep?</a:t>
            </a:r>
          </a:p>
        </p:txBody>
      </p:sp>
      <p:sp>
        <p:nvSpPr>
          <p:cNvPr id="4" name="Rectangle 3"/>
          <p:cNvSpPr/>
          <p:nvPr/>
        </p:nvSpPr>
        <p:spPr bwMode="auto">
          <a:xfrm>
            <a:off x="102979" y="5615729"/>
            <a:ext cx="1133856" cy="1204980"/>
          </a:xfrm>
          <a:prstGeom prst="rect">
            <a:avLst/>
          </a:prstGeom>
          <a:ln w="38100">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fontAlgn="base">
              <a:spcBef>
                <a:spcPct val="20000"/>
              </a:spcBef>
              <a:spcAft>
                <a:spcPct val="0"/>
              </a:spcAft>
            </a:pPr>
            <a:r>
              <a:rPr lang="en-US" sz="1600" kern="1200" dirty="0">
                <a:solidFill>
                  <a:prstClr val="black"/>
                </a:solidFill>
                <a:cs typeface="Arial" charset="0"/>
              </a:rPr>
              <a:t>Term – 1</a:t>
            </a:r>
          </a:p>
          <a:p>
            <a:pPr fontAlgn="base">
              <a:spcBef>
                <a:spcPct val="20000"/>
              </a:spcBef>
              <a:spcAft>
                <a:spcPct val="0"/>
              </a:spcAft>
            </a:pPr>
            <a:r>
              <a:rPr lang="en-US" sz="1600" kern="1200" dirty="0">
                <a:solidFill>
                  <a:prstClr val="black"/>
                </a:solidFill>
                <a:cs typeface="Arial" charset="0"/>
              </a:rPr>
              <a:t>:</a:t>
            </a:r>
          </a:p>
          <a:p>
            <a:pPr fontAlgn="base">
              <a:spcBef>
                <a:spcPct val="20000"/>
              </a:spcBef>
              <a:spcAft>
                <a:spcPct val="0"/>
              </a:spcAft>
            </a:pPr>
            <a:r>
              <a:rPr lang="en-US" sz="1600" kern="1200" dirty="0">
                <a:solidFill>
                  <a:prstClr val="black"/>
                </a:solidFill>
                <a:cs typeface="Arial" charset="0"/>
              </a:rPr>
              <a:t>:</a:t>
            </a:r>
          </a:p>
          <a:p>
            <a:pPr fontAlgn="base">
              <a:spcBef>
                <a:spcPct val="20000"/>
              </a:spcBef>
              <a:spcAft>
                <a:spcPct val="0"/>
              </a:spcAft>
            </a:pPr>
            <a:r>
              <a:rPr lang="en-US" sz="1600" kern="1200" dirty="0">
                <a:solidFill>
                  <a:prstClr val="black"/>
                </a:solidFill>
                <a:cs typeface="Arial" charset="0"/>
              </a:rPr>
              <a:t>Term – n</a:t>
            </a:r>
          </a:p>
        </p:txBody>
      </p:sp>
      <p:graphicFrame>
        <p:nvGraphicFramePr>
          <p:cNvPr id="6" name="Table 5"/>
          <p:cNvGraphicFramePr>
            <a:graphicFrameLocks noGrp="1"/>
          </p:cNvGraphicFramePr>
          <p:nvPr/>
        </p:nvGraphicFramePr>
        <p:xfrm>
          <a:off x="2224933" y="5594254"/>
          <a:ext cx="6814759" cy="1219200"/>
        </p:xfrm>
        <a:graphic>
          <a:graphicData uri="http://schemas.openxmlformats.org/drawingml/2006/table">
            <a:tbl>
              <a:tblPr>
                <a:tableStyleId>{616DA210-FB5B-4158-B5E0-FEB733F419BA}</a:tableStyleId>
              </a:tblPr>
              <a:tblGrid>
                <a:gridCol w="605353">
                  <a:extLst>
                    <a:ext uri="{9D8B030D-6E8A-4147-A177-3AD203B41FA5}">
                      <a16:colId xmlns:a16="http://schemas.microsoft.com/office/drawing/2014/main" val="20000"/>
                    </a:ext>
                  </a:extLst>
                </a:gridCol>
                <a:gridCol w="870857">
                  <a:extLst>
                    <a:ext uri="{9D8B030D-6E8A-4147-A177-3AD203B41FA5}">
                      <a16:colId xmlns:a16="http://schemas.microsoft.com/office/drawing/2014/main" val="20001"/>
                    </a:ext>
                  </a:extLst>
                </a:gridCol>
                <a:gridCol w="762000">
                  <a:extLst>
                    <a:ext uri="{9D8B030D-6E8A-4147-A177-3AD203B41FA5}">
                      <a16:colId xmlns:a16="http://schemas.microsoft.com/office/drawing/2014/main" val="20002"/>
                    </a:ext>
                  </a:extLst>
                </a:gridCol>
                <a:gridCol w="707571">
                  <a:extLst>
                    <a:ext uri="{9D8B030D-6E8A-4147-A177-3AD203B41FA5}">
                      <a16:colId xmlns:a16="http://schemas.microsoft.com/office/drawing/2014/main" val="20003"/>
                    </a:ext>
                  </a:extLst>
                </a:gridCol>
                <a:gridCol w="522515">
                  <a:extLst>
                    <a:ext uri="{9D8B030D-6E8A-4147-A177-3AD203B41FA5}">
                      <a16:colId xmlns:a16="http://schemas.microsoft.com/office/drawing/2014/main" val="20004"/>
                    </a:ext>
                  </a:extLst>
                </a:gridCol>
                <a:gridCol w="533400">
                  <a:extLst>
                    <a:ext uri="{9D8B030D-6E8A-4147-A177-3AD203B41FA5}">
                      <a16:colId xmlns:a16="http://schemas.microsoft.com/office/drawing/2014/main" val="20005"/>
                    </a:ext>
                  </a:extLst>
                </a:gridCol>
                <a:gridCol w="424542">
                  <a:extLst>
                    <a:ext uri="{9D8B030D-6E8A-4147-A177-3AD203B41FA5}">
                      <a16:colId xmlns:a16="http://schemas.microsoft.com/office/drawing/2014/main" val="20006"/>
                    </a:ext>
                  </a:extLst>
                </a:gridCol>
                <a:gridCol w="587829">
                  <a:extLst>
                    <a:ext uri="{9D8B030D-6E8A-4147-A177-3AD203B41FA5}">
                      <a16:colId xmlns:a16="http://schemas.microsoft.com/office/drawing/2014/main" val="20007"/>
                    </a:ext>
                  </a:extLst>
                </a:gridCol>
                <a:gridCol w="620486">
                  <a:extLst>
                    <a:ext uri="{9D8B030D-6E8A-4147-A177-3AD203B41FA5}">
                      <a16:colId xmlns:a16="http://schemas.microsoft.com/office/drawing/2014/main" val="20008"/>
                    </a:ext>
                  </a:extLst>
                </a:gridCol>
                <a:gridCol w="598714">
                  <a:extLst>
                    <a:ext uri="{9D8B030D-6E8A-4147-A177-3AD203B41FA5}">
                      <a16:colId xmlns:a16="http://schemas.microsoft.com/office/drawing/2014/main" val="20009"/>
                    </a:ext>
                  </a:extLst>
                </a:gridCol>
                <a:gridCol w="581492">
                  <a:extLst>
                    <a:ext uri="{9D8B030D-6E8A-4147-A177-3AD203B41FA5}">
                      <a16:colId xmlns:a16="http://schemas.microsoft.com/office/drawing/2014/main" val="20010"/>
                    </a:ext>
                  </a:extLst>
                </a:gridCol>
              </a:tblGrid>
              <a:tr h="275987">
                <a:tc>
                  <a:txBody>
                    <a:bodyPr/>
                    <a:lstStyle/>
                    <a:p>
                      <a:pPr algn="ctr"/>
                      <a:endParaRPr lang="en-US" sz="1400" dirty="0"/>
                    </a:p>
                  </a:txBody>
                  <a:tcPr marL="45720" marR="45720">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1400" dirty="0"/>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dirty="0" err="1"/>
                        <a:t>tf</a:t>
                      </a:r>
                      <a:endParaRPr lang="en-US" sz="1400" dirty="0"/>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sz="1400" dirty="0" err="1"/>
                        <a:t>df</a:t>
                      </a:r>
                      <a:endParaRPr lang="en-US" sz="1400" dirty="0"/>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sz="1400" dirty="0"/>
                        <a:t>NN</a:t>
                      </a:r>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alpha val="20000"/>
                      </a:srgbClr>
                    </a:solidFill>
                  </a:tcPr>
                </a:tc>
                <a:tc>
                  <a:txBody>
                    <a:bodyPr/>
                    <a:lstStyle/>
                    <a:p>
                      <a:pPr algn="ctr"/>
                      <a:r>
                        <a:rPr lang="en-US" sz="1400" dirty="0"/>
                        <a:t>JJ</a:t>
                      </a:r>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alpha val="20000"/>
                      </a:srgbClr>
                    </a:solidFill>
                  </a:tcPr>
                </a:tc>
                <a:tc>
                  <a:txBody>
                    <a:bodyPr/>
                    <a:lstStyle/>
                    <a:p>
                      <a:pPr algn="ctr"/>
                      <a:r>
                        <a:rPr lang="en-US" sz="1400" dirty="0"/>
                        <a:t>…</a:t>
                      </a:r>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alpha val="20000"/>
                      </a:srgbClr>
                    </a:solidFill>
                  </a:tcPr>
                </a:tc>
                <a:tc>
                  <a:txBody>
                    <a:bodyPr/>
                    <a:lstStyle/>
                    <a:p>
                      <a:pPr algn="ctr"/>
                      <a:r>
                        <a:rPr lang="en-US" sz="1400" dirty="0"/>
                        <a:t>VP</a:t>
                      </a:r>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alpha val="20000"/>
                      </a:srgbClr>
                    </a:solidFill>
                  </a:tcPr>
                </a:tc>
                <a:tc>
                  <a:txBody>
                    <a:bodyPr/>
                    <a:lstStyle/>
                    <a:p>
                      <a:pPr algn="ctr"/>
                      <a:r>
                        <a:rPr lang="en-US" sz="1400" dirty="0"/>
                        <a:t>T-1</a:t>
                      </a:r>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2D050">
                        <a:alpha val="20000"/>
                      </a:srgbClr>
                    </a:solidFill>
                  </a:tcPr>
                </a:tc>
                <a:tc>
                  <a:txBody>
                    <a:bodyPr/>
                    <a:lstStyle/>
                    <a:p>
                      <a:pPr algn="ctr"/>
                      <a:r>
                        <a:rPr lang="en-US" sz="1400" dirty="0"/>
                        <a:t>T-2</a:t>
                      </a:r>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2D050">
                        <a:alpha val="20000"/>
                      </a:srgbClr>
                    </a:solidFill>
                  </a:tcPr>
                </a:tc>
                <a:tc>
                  <a:txBody>
                    <a:bodyPr/>
                    <a:lstStyle/>
                    <a:p>
                      <a:pPr algn="ctr"/>
                      <a:r>
                        <a:rPr lang="en-US" sz="1400" dirty="0"/>
                        <a:t>T-3</a:t>
                      </a:r>
                    </a:p>
                  </a:txBody>
                  <a:tcPr marL="45720" marR="45720">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2D050">
                        <a:alpha val="20000"/>
                      </a:srgbClr>
                    </a:solidFill>
                  </a:tcPr>
                </a:tc>
                <a:extLst>
                  <a:ext uri="{0D108BD9-81ED-4DB2-BD59-A6C34878D82A}">
                    <a16:rowId xmlns:a16="http://schemas.microsoft.com/office/drawing/2014/main" val="10000"/>
                  </a:ext>
                </a:extLst>
              </a:tr>
              <a:tr h="275987">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t>ID</a:t>
                      </a:r>
                    </a:p>
                  </a:txBody>
                  <a:tcPr marL="45720" marR="45720">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t>Term-1</a:t>
                      </a:r>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p>
                      <a:r>
                        <a:rPr lang="en-US" sz="1400" dirty="0"/>
                        <a:t>150,879</a:t>
                      </a:r>
                      <a:endParaRPr lang="en-US" sz="2000" dirty="0"/>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400" dirty="0"/>
                        <a:t>90,000</a:t>
                      </a:r>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dirty="0"/>
                        <a:t>0.90</a:t>
                      </a:r>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dirty="0"/>
                        <a:t>0.05</a:t>
                      </a:r>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dirty="0"/>
                        <a:t>…</a:t>
                      </a:r>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dirty="0"/>
                        <a:t>0.03</a:t>
                      </a:r>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400" dirty="0"/>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400" dirty="0"/>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400" dirty="0"/>
                    </a:p>
                  </a:txBody>
                  <a:tcPr marL="45720" marR="45720">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275987">
                <a:tc>
                  <a:txBody>
                    <a:bodyPr/>
                    <a:lstStyle/>
                    <a:p>
                      <a:r>
                        <a:rPr lang="en-US" sz="1400" dirty="0"/>
                        <a:t>ID</a:t>
                      </a:r>
                    </a:p>
                  </a:txBody>
                  <a:tcPr marL="45720" marR="45720">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p>
                      <a:r>
                        <a:rPr lang="en-US" sz="1400" dirty="0"/>
                        <a:t>:</a:t>
                      </a:r>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p>
                      <a:endParaRPr lang="en-US" sz="1400" dirty="0"/>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400" dirty="0"/>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400" dirty="0"/>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400" dirty="0"/>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400" dirty="0"/>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400" dirty="0"/>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400" dirty="0"/>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400" dirty="0"/>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400" dirty="0"/>
                    </a:p>
                  </a:txBody>
                  <a:tcPr marL="45720" marR="45720">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275987">
                <a:tc>
                  <a:txBody>
                    <a:bodyPr/>
                    <a:lstStyle/>
                    <a:p>
                      <a:r>
                        <a:rPr lang="en-US" sz="1400" dirty="0"/>
                        <a:t>ID</a:t>
                      </a:r>
                    </a:p>
                  </a:txBody>
                  <a:tcPr marL="45720" marR="45720">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p>
                      <a:r>
                        <a:rPr lang="en-US" sz="1400" dirty="0"/>
                        <a:t>Term-n</a:t>
                      </a:r>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p>
                      <a:endParaRPr lang="en-US" sz="1400"/>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400"/>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400"/>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400" dirty="0"/>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400" dirty="0"/>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400" dirty="0"/>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400" dirty="0"/>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400" dirty="0"/>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400" dirty="0"/>
                    </a:p>
                  </a:txBody>
                  <a:tcPr marL="45720" marR="45720">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bl>
          </a:graphicData>
        </a:graphic>
      </p:graphicFrame>
      <p:sp>
        <p:nvSpPr>
          <p:cNvPr id="7" name="TextBox 6"/>
          <p:cNvSpPr txBox="1"/>
          <p:nvPr/>
        </p:nvSpPr>
        <p:spPr>
          <a:xfrm>
            <a:off x="5194182" y="5151124"/>
            <a:ext cx="2029968" cy="369332"/>
          </a:xfrm>
          <a:prstGeom prst="rect">
            <a:avLst/>
          </a:prstGeom>
        </p:spPr>
        <p:style>
          <a:lnRef idx="1">
            <a:schemeClr val="accent2"/>
          </a:lnRef>
          <a:fillRef idx="3">
            <a:schemeClr val="accent2"/>
          </a:fillRef>
          <a:effectRef idx="2">
            <a:schemeClr val="accent2"/>
          </a:effectRef>
          <a:fontRef idx="minor">
            <a:schemeClr val="lt1"/>
          </a:fontRef>
        </p:style>
        <p:txBody>
          <a:bodyPr wrap="square" rtlCol="0">
            <a:spAutoFit/>
          </a:bodyPr>
          <a:lstStyle/>
          <a:p>
            <a:pPr algn="ctr"/>
            <a:r>
              <a:rPr lang="en-US" sz="1800" kern="1200" dirty="0">
                <a:solidFill>
                  <a:prstClr val="white"/>
                </a:solidFill>
              </a:rPr>
              <a:t>Syntactic types</a:t>
            </a:r>
          </a:p>
        </p:txBody>
      </p:sp>
      <p:sp>
        <p:nvSpPr>
          <p:cNvPr id="8" name="TextBox 7"/>
          <p:cNvSpPr txBox="1"/>
          <p:nvPr/>
        </p:nvSpPr>
        <p:spPr>
          <a:xfrm>
            <a:off x="3713970" y="5153417"/>
            <a:ext cx="1457134" cy="369332"/>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p>
            <a:pPr algn="ctr"/>
            <a:r>
              <a:rPr lang="en-US" sz="1800" kern="1200" dirty="0">
                <a:solidFill>
                  <a:prstClr val="white"/>
                </a:solidFill>
              </a:rPr>
              <a:t>Frequency</a:t>
            </a:r>
          </a:p>
        </p:txBody>
      </p:sp>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37876" y="799297"/>
            <a:ext cx="3003093" cy="1824160"/>
          </a:xfrm>
          <a:prstGeom prst="rect">
            <a:avLst/>
          </a:prstGeom>
          <a:ln>
            <a:noFill/>
          </a:ln>
          <a:effectLst>
            <a:outerShdw blurRad="292100" dist="139700" dir="2700000" algn="tl" rotWithShape="0">
              <a:srgbClr val="333333">
                <a:alpha val="65000"/>
              </a:srgbClr>
            </a:outerShdw>
          </a:effectLst>
        </p:spPr>
      </p:pic>
      <p:cxnSp>
        <p:nvCxnSpPr>
          <p:cNvPr id="11" name="Elbow Connector 10"/>
          <p:cNvCxnSpPr>
            <a:stCxn id="15" idx="2"/>
            <a:endCxn id="8" idx="0"/>
          </p:cNvCxnSpPr>
          <p:nvPr/>
        </p:nvCxnSpPr>
        <p:spPr bwMode="auto">
          <a:xfrm rot="16200000" flipH="1">
            <a:off x="1566787" y="2277666"/>
            <a:ext cx="2920049" cy="2831451"/>
          </a:xfrm>
          <a:prstGeom prst="bentConnector3">
            <a:avLst>
              <a:gd name="adj1" fmla="val 50000"/>
            </a:avLst>
          </a:prstGeom>
          <a:ln>
            <a:headEnd type="none" w="med" len="med"/>
            <a:tailEnd type="arrow"/>
          </a:ln>
        </p:spPr>
        <p:style>
          <a:lnRef idx="3">
            <a:schemeClr val="dk1"/>
          </a:lnRef>
          <a:fillRef idx="0">
            <a:schemeClr val="dk1"/>
          </a:fillRef>
          <a:effectRef idx="2">
            <a:schemeClr val="dk1"/>
          </a:effectRef>
          <a:fontRef idx="minor">
            <a:schemeClr val="tx1"/>
          </a:fontRef>
        </p:style>
      </p:cxnSp>
      <p:cxnSp>
        <p:nvCxnSpPr>
          <p:cNvPr id="14" name="Elbow Connector 13"/>
          <p:cNvCxnSpPr>
            <a:stCxn id="1026" idx="2"/>
            <a:endCxn id="7" idx="0"/>
          </p:cNvCxnSpPr>
          <p:nvPr/>
        </p:nvCxnSpPr>
        <p:spPr bwMode="auto">
          <a:xfrm rot="16200000" flipH="1">
            <a:off x="4660461" y="3602418"/>
            <a:ext cx="2527667" cy="569743"/>
          </a:xfrm>
          <a:prstGeom prst="bentConnector3">
            <a:avLst>
              <a:gd name="adj1" fmla="val 50000"/>
            </a:avLst>
          </a:prstGeom>
          <a:ln>
            <a:headEnd type="none" w="med" len="med"/>
            <a:tailEnd type="arrow"/>
          </a:ln>
        </p:spPr>
        <p:style>
          <a:lnRef idx="3">
            <a:schemeClr val="dk1"/>
          </a:lnRef>
          <a:fillRef idx="0">
            <a:schemeClr val="dk1"/>
          </a:fillRef>
          <a:effectRef idx="2">
            <a:schemeClr val="dk1"/>
          </a:effectRef>
          <a:fontRef idx="minor">
            <a:schemeClr val="tx1"/>
          </a:fontRef>
        </p:style>
      </p:cxnSp>
      <p:cxnSp>
        <p:nvCxnSpPr>
          <p:cNvPr id="17" name="Straight Arrow Connector 16"/>
          <p:cNvCxnSpPr>
            <a:stCxn id="5" idx="3"/>
          </p:cNvCxnSpPr>
          <p:nvPr/>
        </p:nvCxnSpPr>
        <p:spPr bwMode="auto">
          <a:xfrm>
            <a:off x="2645229" y="1475208"/>
            <a:ext cx="1447800" cy="0"/>
          </a:xfrm>
          <a:prstGeom prst="straightConnector1">
            <a:avLst/>
          </a:prstGeom>
          <a:ln>
            <a:headEnd type="none" w="med" len="med"/>
            <a:tailEnd type="arrow"/>
          </a:ln>
        </p:spPr>
        <p:style>
          <a:lnRef idx="3">
            <a:schemeClr val="dk1"/>
          </a:lnRef>
          <a:fillRef idx="0">
            <a:schemeClr val="dk1"/>
          </a:fillRef>
          <a:effectRef idx="2">
            <a:schemeClr val="dk1"/>
          </a:effectRef>
          <a:fontRef idx="minor">
            <a:schemeClr val="tx1"/>
          </a:fontRef>
        </p:style>
      </p:cxnSp>
      <p:cxnSp>
        <p:nvCxnSpPr>
          <p:cNvPr id="25" name="Elbow Connector 24"/>
          <p:cNvCxnSpPr>
            <a:stCxn id="4" idx="0"/>
          </p:cNvCxnSpPr>
          <p:nvPr/>
        </p:nvCxnSpPr>
        <p:spPr bwMode="auto">
          <a:xfrm flipV="1">
            <a:off x="669907" y="2096975"/>
            <a:ext cx="0" cy="3518754"/>
          </a:xfrm>
          <a:prstGeom prst="straightConnector1">
            <a:avLst/>
          </a:prstGeom>
          <a:ln>
            <a:headEnd type="none" w="med" len="med"/>
            <a:tailEnd type="arrow"/>
          </a:ln>
        </p:spPr>
        <p:style>
          <a:lnRef idx="3">
            <a:schemeClr val="accent2"/>
          </a:lnRef>
          <a:fillRef idx="0">
            <a:schemeClr val="accent2"/>
          </a:fillRef>
          <a:effectRef idx="2">
            <a:schemeClr val="accent2"/>
          </a:effectRef>
          <a:fontRef idx="minor">
            <a:schemeClr val="tx1"/>
          </a:fontRef>
        </p:style>
      </p:cxnSp>
      <p:sp>
        <p:nvSpPr>
          <p:cNvPr id="15" name="Rectangle 14"/>
          <p:cNvSpPr/>
          <p:nvPr/>
        </p:nvSpPr>
        <p:spPr bwMode="auto">
          <a:xfrm>
            <a:off x="147393" y="1034063"/>
            <a:ext cx="2927386" cy="1199305"/>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fontAlgn="base">
              <a:spcBef>
                <a:spcPct val="20000"/>
              </a:spcBef>
              <a:spcAft>
                <a:spcPct val="0"/>
              </a:spcAft>
            </a:pPr>
            <a:r>
              <a:rPr lang="en-US" sz="1600" kern="1200" dirty="0">
                <a:solidFill>
                  <a:prstClr val="black"/>
                </a:solidFill>
                <a:cs typeface="Arial" charset="0"/>
              </a:rPr>
              <a:t>Sentence in Medline abstract – 1</a:t>
            </a:r>
          </a:p>
          <a:p>
            <a:pPr fontAlgn="base">
              <a:spcBef>
                <a:spcPct val="20000"/>
              </a:spcBef>
              <a:spcAft>
                <a:spcPct val="0"/>
              </a:spcAft>
            </a:pPr>
            <a:r>
              <a:rPr lang="en-US" sz="1600" kern="1200" dirty="0">
                <a:solidFill>
                  <a:prstClr val="black"/>
                </a:solidFill>
                <a:cs typeface="Arial" charset="0"/>
              </a:rPr>
              <a:t>:</a:t>
            </a:r>
          </a:p>
          <a:p>
            <a:pPr fontAlgn="base">
              <a:spcBef>
                <a:spcPct val="20000"/>
              </a:spcBef>
              <a:spcAft>
                <a:spcPct val="0"/>
              </a:spcAft>
            </a:pPr>
            <a:r>
              <a:rPr lang="en-US" sz="1600" kern="1200" dirty="0">
                <a:solidFill>
                  <a:prstClr val="black"/>
                </a:solidFill>
                <a:cs typeface="Arial" charset="0"/>
              </a:rPr>
              <a:t>:</a:t>
            </a:r>
          </a:p>
          <a:p>
            <a:pPr fontAlgn="base">
              <a:spcBef>
                <a:spcPct val="20000"/>
              </a:spcBef>
              <a:spcAft>
                <a:spcPct val="0"/>
              </a:spcAft>
            </a:pPr>
            <a:r>
              <a:rPr lang="en-US" sz="1600" kern="1200" dirty="0">
                <a:solidFill>
                  <a:prstClr val="black"/>
                </a:solidFill>
                <a:cs typeface="Arial" charset="0"/>
              </a:rPr>
              <a:t>Sentence in Medline abstract – n</a:t>
            </a:r>
          </a:p>
        </p:txBody>
      </p:sp>
      <p:pic>
        <p:nvPicPr>
          <p:cNvPr id="22" name="Picture 2" descr="C:\Users\nigam\Downloads\SemNetRelations.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73287" y="1475207"/>
            <a:ext cx="2966406" cy="1957736"/>
          </a:xfrm>
          <a:prstGeom prst="rect">
            <a:avLst/>
          </a:prstGeom>
          <a:ln>
            <a:noFill/>
          </a:ln>
          <a:effectLst>
            <a:outerShdw blurRad="292100" dist="139700" dir="2700000" algn="tl" rotWithShape="0">
              <a:srgbClr val="333333">
                <a:alpha val="65000"/>
              </a:srgbClr>
            </a:outerShdw>
          </a:effectLst>
          <a:extLst>
            <a:ext uri="{909E8E84-426E-40dd-AFC4-6F175D3DCCD1}">
              <a14:hiddenFill xmlns="" xmlns:a14="http://schemas.microsoft.com/office/drawing/2010/main">
                <a:solidFill>
                  <a:srgbClr val="FFFFFF"/>
                </a:solidFill>
              </a14:hiddenFill>
            </a:ext>
          </a:extLst>
        </p:spPr>
      </p:pic>
      <p:sp>
        <p:nvSpPr>
          <p:cNvPr id="28" name="TextBox 27"/>
          <p:cNvSpPr txBox="1"/>
          <p:nvPr/>
        </p:nvSpPr>
        <p:spPr>
          <a:xfrm>
            <a:off x="7244664" y="5151124"/>
            <a:ext cx="1805915" cy="369332"/>
          </a:xfrm>
          <a:prstGeom prst="rect">
            <a:avLst/>
          </a:prstGeom>
        </p:spPr>
        <p:style>
          <a:lnRef idx="1">
            <a:schemeClr val="accent3"/>
          </a:lnRef>
          <a:fillRef idx="3">
            <a:schemeClr val="accent3"/>
          </a:fillRef>
          <a:effectRef idx="2">
            <a:schemeClr val="accent3"/>
          </a:effectRef>
          <a:fontRef idx="minor">
            <a:schemeClr val="lt1"/>
          </a:fontRef>
        </p:style>
        <p:txBody>
          <a:bodyPr wrap="square" rtlCol="0">
            <a:spAutoFit/>
          </a:bodyPr>
          <a:lstStyle/>
          <a:p>
            <a:pPr algn="ctr"/>
            <a:r>
              <a:rPr lang="en-US" sz="1800" kern="1200" dirty="0">
                <a:solidFill>
                  <a:prstClr val="white"/>
                </a:solidFill>
              </a:rPr>
              <a:t>Semantic types</a:t>
            </a:r>
          </a:p>
        </p:txBody>
      </p:sp>
      <p:cxnSp>
        <p:nvCxnSpPr>
          <p:cNvPr id="30" name="Elbow Connector 29"/>
          <p:cNvCxnSpPr>
            <a:stCxn id="22" idx="2"/>
            <a:endCxn id="28" idx="0"/>
          </p:cNvCxnSpPr>
          <p:nvPr/>
        </p:nvCxnSpPr>
        <p:spPr bwMode="auto">
          <a:xfrm rot="16200000" flipH="1">
            <a:off x="6992966" y="3996467"/>
            <a:ext cx="1718181" cy="591132"/>
          </a:xfrm>
          <a:prstGeom prst="bentConnector3">
            <a:avLst>
              <a:gd name="adj1" fmla="val 50000"/>
            </a:avLst>
          </a:prstGeom>
          <a:ln>
            <a:headEnd type="none" w="med" len="med"/>
            <a:tailEnd type="arrow"/>
          </a:ln>
        </p:spPr>
        <p:style>
          <a:lnRef idx="3">
            <a:schemeClr val="dk1"/>
          </a:lnRef>
          <a:fillRef idx="0">
            <a:schemeClr val="dk1"/>
          </a:fillRef>
          <a:effectRef idx="2">
            <a:schemeClr val="dk1"/>
          </a:effectRef>
          <a:fontRef idx="minor">
            <a:schemeClr val="tx1"/>
          </a:fontRef>
        </p:style>
      </p:cxnSp>
      <p:sp>
        <p:nvSpPr>
          <p:cNvPr id="42" name="Rectangle 41"/>
          <p:cNvSpPr/>
          <p:nvPr/>
        </p:nvSpPr>
        <p:spPr>
          <a:xfrm>
            <a:off x="3713970" y="5593957"/>
            <a:ext cx="1457134" cy="120498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800" kern="1200" dirty="0">
                <a:solidFill>
                  <a:prstClr val="black"/>
                </a:solidFill>
              </a:rPr>
              <a:t>IC filter</a:t>
            </a:r>
          </a:p>
        </p:txBody>
      </p:sp>
      <p:sp>
        <p:nvSpPr>
          <p:cNvPr id="44" name="Rectangle 43"/>
          <p:cNvSpPr/>
          <p:nvPr/>
        </p:nvSpPr>
        <p:spPr>
          <a:xfrm>
            <a:off x="5205348" y="5593953"/>
            <a:ext cx="2018802" cy="120498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800" kern="1200" dirty="0">
                <a:solidFill>
                  <a:prstClr val="black"/>
                </a:solidFill>
              </a:rPr>
              <a:t>SYN filter</a:t>
            </a:r>
          </a:p>
        </p:txBody>
      </p:sp>
      <p:sp>
        <p:nvSpPr>
          <p:cNvPr id="45" name="Rectangle 44"/>
          <p:cNvSpPr/>
          <p:nvPr/>
        </p:nvSpPr>
        <p:spPr>
          <a:xfrm>
            <a:off x="7273684" y="5593949"/>
            <a:ext cx="1776895" cy="120498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800" kern="1200" dirty="0">
                <a:solidFill>
                  <a:prstClr val="black"/>
                </a:solidFill>
              </a:rPr>
              <a:t>STY filter</a:t>
            </a:r>
          </a:p>
        </p:txBody>
      </p:sp>
    </p:spTree>
    <p:extLst>
      <p:ext uri="{BB962C8B-B14F-4D97-AF65-F5344CB8AC3E}">
        <p14:creationId xmlns:p14="http://schemas.microsoft.com/office/powerpoint/2010/main" val="7231174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2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8"/>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6"/>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42"/>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4"/>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4" grpId="0" animBg="1"/>
      <p:bldP spid="7" grpId="0" animBg="1"/>
      <p:bldP spid="8" grpId="0" animBg="1"/>
      <p:bldP spid="15" grpId="0" animBg="1"/>
      <p:bldP spid="28" grpId="0" animBg="1"/>
      <p:bldP spid="42" grpId="0" animBg="1"/>
      <p:bldP spid="44" grpId="0" animBg="1"/>
      <p:bldP spid="45"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36"/>
        <p:cNvGrpSpPr/>
        <p:nvPr/>
      </p:nvGrpSpPr>
      <p:grpSpPr>
        <a:xfrm>
          <a:off x="0" y="0"/>
          <a:ext cx="0" cy="0"/>
          <a:chOff x="0" y="0"/>
          <a:chExt cx="0" cy="0"/>
        </a:xfrm>
      </p:grpSpPr>
      <p:sp>
        <p:nvSpPr>
          <p:cNvPr id="437" name="Shape 437"/>
          <p:cNvSpPr txBox="1">
            <a:spLocks noGrp="1"/>
          </p:cNvSpPr>
          <p:nvPr>
            <p:ph type="title"/>
          </p:nvPr>
        </p:nvSpPr>
        <p:spPr>
          <a:xfrm>
            <a:off x="0" y="0"/>
            <a:ext cx="8686800" cy="1143000"/>
          </a:xfrm>
          <a:prstGeom prst="rect">
            <a:avLst/>
          </a:prstGeom>
          <a:noFill/>
          <a:ln>
            <a:noFill/>
          </a:ln>
        </p:spPr>
        <p:txBody>
          <a:bodyPr lIns="91425" tIns="45700" rIns="91425" bIns="45700" anchor="t" anchorCtr="0">
            <a:noAutofit/>
          </a:bodyPr>
          <a:lstStyle/>
          <a:p>
            <a:pPr marL="0" marR="0" lvl="0" indent="0" algn="l" rtl="0">
              <a:spcBef>
                <a:spcPts val="0"/>
              </a:spcBef>
              <a:buClr>
                <a:schemeClr val="dk1"/>
              </a:buClr>
              <a:buSzPct val="25000"/>
              <a:buFont typeface="Calibri"/>
              <a:buNone/>
            </a:pPr>
            <a:r>
              <a:rPr lang="en-US" sz="4400" b="0" i="0" u="none" strike="noStrike" cap="none" dirty="0">
                <a:solidFill>
                  <a:schemeClr val="dk1"/>
                </a:solidFill>
                <a:latin typeface="Calibri"/>
                <a:ea typeface="Calibri"/>
                <a:cs typeface="Calibri"/>
                <a:sym typeface="Calibri"/>
              </a:rPr>
              <a:t>Assigned reading</a:t>
            </a:r>
            <a:endParaRPr lang="en" sz="4400" b="0" i="0" u="none" strike="noStrike" cap="none" dirty="0">
              <a:solidFill>
                <a:schemeClr val="dk1"/>
              </a:solidFill>
              <a:latin typeface="Calibri"/>
              <a:ea typeface="Calibri"/>
              <a:cs typeface="Calibri"/>
              <a:sym typeface="Calibri"/>
            </a:endParaRPr>
          </a:p>
        </p:txBody>
      </p:sp>
      <p:sp>
        <p:nvSpPr>
          <p:cNvPr id="438" name="Shape 438"/>
          <p:cNvSpPr txBox="1">
            <a:spLocks noGrp="1"/>
          </p:cNvSpPr>
          <p:nvPr>
            <p:ph type="body" idx="1"/>
          </p:nvPr>
        </p:nvSpPr>
        <p:spPr>
          <a:xfrm>
            <a:off x="457200" y="2145323"/>
            <a:ext cx="8229600" cy="2233246"/>
          </a:xfrm>
          <a:prstGeom prst="rect">
            <a:avLst/>
          </a:prstGeom>
          <a:noFill/>
          <a:ln>
            <a:noFill/>
          </a:ln>
        </p:spPr>
        <p:txBody>
          <a:bodyPr lIns="91425" tIns="45700" rIns="91425" bIns="45700" anchor="t" anchorCtr="0">
            <a:noAutofit/>
          </a:bodyPr>
          <a:lstStyle/>
          <a:p>
            <a:pPr marL="0" marR="0" lvl="0" indent="0" algn="ctr" rtl="0">
              <a:lnSpc>
                <a:spcPct val="80000"/>
              </a:lnSpc>
              <a:spcBef>
                <a:spcPts val="0"/>
              </a:spcBef>
              <a:spcAft>
                <a:spcPts val="0"/>
              </a:spcAft>
              <a:buClr>
                <a:schemeClr val="dk1"/>
              </a:buClr>
              <a:buSzPct val="99200"/>
              <a:buNone/>
            </a:pPr>
            <a:endParaRPr lang="en-US" sz="3600" dirty="0"/>
          </a:p>
          <a:p>
            <a:pPr marL="0" marR="0" lvl="0" indent="0" algn="ctr" rtl="0">
              <a:lnSpc>
                <a:spcPct val="80000"/>
              </a:lnSpc>
              <a:spcBef>
                <a:spcPts val="0"/>
              </a:spcBef>
              <a:spcAft>
                <a:spcPts val="0"/>
              </a:spcAft>
              <a:buClr>
                <a:schemeClr val="dk1"/>
              </a:buClr>
              <a:buSzPct val="99200"/>
              <a:buNone/>
            </a:pPr>
            <a:r>
              <a:rPr lang="en-US" sz="3600" b="1" i="0" u="none" strike="noStrike" cap="none" dirty="0">
                <a:solidFill>
                  <a:schemeClr val="dk1"/>
                </a:solidFill>
                <a:sym typeface="Calibri"/>
              </a:rPr>
              <a:t>See Lecture-4 </a:t>
            </a:r>
            <a:r>
              <a:rPr lang="en-US" sz="3600" b="1" i="0" u="none" strike="noStrike" cap="none">
                <a:solidFill>
                  <a:schemeClr val="dk1"/>
                </a:solidFill>
                <a:sym typeface="Calibri"/>
              </a:rPr>
              <a:t>module on </a:t>
            </a:r>
            <a:r>
              <a:rPr lang="en-US" sz="3600" b="1" i="0" u="none" strike="noStrike" cap="none" dirty="0">
                <a:solidFill>
                  <a:schemeClr val="dk1"/>
                </a:solidFill>
                <a:sym typeface="Calibri"/>
              </a:rPr>
              <a:t>Canvas.</a:t>
            </a:r>
          </a:p>
          <a:p>
            <a:pPr marL="0" marR="0" lvl="0" indent="0" algn="ctr" rtl="0">
              <a:lnSpc>
                <a:spcPct val="80000"/>
              </a:lnSpc>
              <a:spcBef>
                <a:spcPts val="0"/>
              </a:spcBef>
              <a:spcAft>
                <a:spcPts val="0"/>
              </a:spcAft>
              <a:buClr>
                <a:schemeClr val="dk1"/>
              </a:buClr>
              <a:buSzPct val="99200"/>
              <a:buNone/>
            </a:pPr>
            <a:endParaRPr lang="en-US" sz="3600" b="1" dirty="0"/>
          </a:p>
          <a:p>
            <a:pPr marL="0" lvl="0" indent="0" algn="ctr">
              <a:lnSpc>
                <a:spcPct val="80000"/>
              </a:lnSpc>
              <a:spcBef>
                <a:spcPts val="0"/>
              </a:spcBef>
              <a:buSzPct val="99200"/>
              <a:buNone/>
            </a:pPr>
            <a:r>
              <a:rPr lang="en-US" sz="3600" b="1" dirty="0"/>
              <a:t>Lecture Review Quiz is up on Canvas</a:t>
            </a:r>
            <a:endParaRPr lang="en" sz="3600" b="1" i="0" u="none" strike="noStrike" cap="none" dirty="0">
              <a:solidFill>
                <a:schemeClr val="dk1"/>
              </a:solidFill>
              <a:sym typeface="Calibri"/>
            </a:endParaRPr>
          </a:p>
        </p:txBody>
      </p:sp>
    </p:spTree>
    <p:extLst>
      <p:ext uri="{BB962C8B-B14F-4D97-AF65-F5344CB8AC3E}">
        <p14:creationId xmlns:p14="http://schemas.microsoft.com/office/powerpoint/2010/main" val="28457135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98"/>
        <p:cNvGrpSpPr/>
        <p:nvPr/>
      </p:nvGrpSpPr>
      <p:grpSpPr>
        <a:xfrm>
          <a:off x="0" y="0"/>
          <a:ext cx="0" cy="0"/>
          <a:chOff x="0" y="0"/>
          <a:chExt cx="0" cy="0"/>
        </a:xfrm>
      </p:grpSpPr>
      <p:sp>
        <p:nvSpPr>
          <p:cNvPr id="499" name="Shape 499"/>
          <p:cNvSpPr txBox="1">
            <a:spLocks noGrp="1"/>
          </p:cNvSpPr>
          <p:nvPr>
            <p:ph type="title"/>
          </p:nvPr>
        </p:nvSpPr>
        <p:spPr>
          <a:xfrm>
            <a:off x="0" y="0"/>
            <a:ext cx="9144000" cy="1143000"/>
          </a:xfrm>
          <a:prstGeom prst="rect">
            <a:avLst/>
          </a:prstGeom>
          <a:noFill/>
          <a:ln>
            <a:noFill/>
          </a:ln>
        </p:spPr>
        <p:txBody>
          <a:bodyPr lIns="91425" tIns="45700" rIns="91425" bIns="45700" anchor="t" anchorCtr="0">
            <a:noAutofit/>
          </a:bodyPr>
          <a:lstStyle/>
          <a:p>
            <a:pPr marL="0" marR="0" lvl="0" indent="0" algn="l" rtl="0">
              <a:spcBef>
                <a:spcPts val="0"/>
              </a:spcBef>
              <a:buClr>
                <a:schemeClr val="dk1"/>
              </a:buClr>
              <a:buSzPct val="25000"/>
              <a:buFont typeface="Calibri"/>
              <a:buNone/>
            </a:pPr>
            <a:r>
              <a:rPr lang="en-US" sz="4400" b="0" i="0" u="none" strike="noStrike" cap="none" dirty="0">
                <a:solidFill>
                  <a:schemeClr val="dk1"/>
                </a:solidFill>
                <a:latin typeface="Calibri"/>
                <a:ea typeface="Calibri"/>
                <a:cs typeface="Calibri"/>
                <a:sym typeface="Calibri"/>
              </a:rPr>
              <a:t>Where to look for knowledge graphs, concepts, and terms</a:t>
            </a:r>
            <a:endParaRPr lang="en" sz="4400" b="0" i="0" u="none" strike="noStrike" cap="none" dirty="0">
              <a:solidFill>
                <a:schemeClr val="dk1"/>
              </a:solidFill>
              <a:latin typeface="Calibri"/>
              <a:ea typeface="Calibri"/>
              <a:cs typeface="Calibri"/>
              <a:sym typeface="Calibri"/>
            </a:endParaRPr>
          </a:p>
        </p:txBody>
      </p:sp>
      <p:sp>
        <p:nvSpPr>
          <p:cNvPr id="500" name="Shape 500"/>
          <p:cNvSpPr txBox="1">
            <a:spLocks noGrp="1"/>
          </p:cNvSpPr>
          <p:nvPr>
            <p:ph type="body" idx="1"/>
          </p:nvPr>
        </p:nvSpPr>
        <p:spPr>
          <a:xfrm>
            <a:off x="457200" y="1951746"/>
            <a:ext cx="8229600" cy="3921369"/>
          </a:xfrm>
          <a:prstGeom prst="rect">
            <a:avLst/>
          </a:prstGeom>
          <a:noFill/>
          <a:ln>
            <a:noFill/>
          </a:ln>
        </p:spPr>
        <p:txBody>
          <a:bodyPr lIns="91425" tIns="45700" rIns="91425" bIns="45700" anchor="t" anchorCtr="0">
            <a:noAutofit/>
          </a:bodyPr>
          <a:lstStyle/>
          <a:p>
            <a:pPr indent="-342900">
              <a:spcBef>
                <a:spcPts val="0"/>
              </a:spcBef>
            </a:pPr>
            <a:r>
              <a:rPr lang="en" b="1" u="sng" dirty="0">
                <a:solidFill>
                  <a:schemeClr val="hlink"/>
                </a:solidFill>
                <a:hlinkClick r:id="rId3"/>
              </a:rPr>
              <a:t>http://bioportal.bioontology.org</a:t>
            </a:r>
            <a:r>
              <a:rPr lang="en" b="1" dirty="0"/>
              <a:t> by Stanford</a:t>
            </a:r>
          </a:p>
          <a:p>
            <a:pPr marL="342900" marR="0" lvl="0" indent="-342900" algn="l" rtl="0">
              <a:spcBef>
                <a:spcPts val="0"/>
              </a:spcBef>
              <a:spcAft>
                <a:spcPts val="0"/>
              </a:spcAft>
              <a:buClr>
                <a:schemeClr val="dk1"/>
              </a:buClr>
              <a:buSzPct val="100000"/>
              <a:buFont typeface="Arial"/>
              <a:buChar char="•"/>
            </a:pPr>
            <a:r>
              <a:rPr lang="en" sz="3200" b="0" i="0" u="sng" strike="noStrike" cap="none" dirty="0">
                <a:solidFill>
                  <a:schemeClr val="hlink"/>
                </a:solidFill>
                <a:latin typeface="Calibri"/>
                <a:ea typeface="Calibri"/>
                <a:cs typeface="Calibri"/>
                <a:sym typeface="Calibri"/>
                <a:hlinkClick r:id="rId4"/>
              </a:rPr>
              <a:t>https://uts.nlm.nih.gov/home.html</a:t>
            </a:r>
            <a:r>
              <a:rPr lang="en" sz="3200" b="0" i="0" u="none" strike="noStrike" cap="none" dirty="0">
                <a:solidFill>
                  <a:schemeClr val="dk1"/>
                </a:solidFill>
                <a:latin typeface="Calibri"/>
                <a:ea typeface="Calibri"/>
                <a:cs typeface="Calibri"/>
                <a:sym typeface="Calibri"/>
              </a:rPr>
              <a:t> </a:t>
            </a:r>
            <a:r>
              <a:rPr lang="en" dirty="0"/>
              <a:t>by</a:t>
            </a:r>
            <a:r>
              <a:rPr lang="en" sz="3200" b="0" i="0" u="none" strike="noStrike" cap="none" dirty="0">
                <a:solidFill>
                  <a:schemeClr val="dk1"/>
                </a:solidFill>
                <a:latin typeface="Calibri"/>
                <a:ea typeface="Calibri"/>
                <a:cs typeface="Calibri"/>
                <a:sym typeface="Calibri"/>
              </a:rPr>
              <a:t> NLM</a:t>
            </a:r>
          </a:p>
          <a:p>
            <a:pPr marL="342900" marR="0" lvl="0" indent="-342900" algn="l" rtl="0">
              <a:spcBef>
                <a:spcPts val="640"/>
              </a:spcBef>
              <a:spcAft>
                <a:spcPts val="0"/>
              </a:spcAft>
              <a:buClr>
                <a:schemeClr val="dk1"/>
              </a:buClr>
              <a:buSzPct val="100000"/>
              <a:buFont typeface="Arial"/>
              <a:buChar char="•"/>
            </a:pPr>
            <a:r>
              <a:rPr lang="en" sz="3200" b="0" i="0" u="sng" strike="noStrike" cap="none" dirty="0">
                <a:solidFill>
                  <a:schemeClr val="hlink"/>
                </a:solidFill>
                <a:latin typeface="Calibri"/>
                <a:ea typeface="Calibri"/>
                <a:cs typeface="Calibri"/>
                <a:sym typeface="Calibri"/>
                <a:hlinkClick r:id="rId5"/>
              </a:rPr>
              <a:t>http://rxnav.nlm.nih.gov/rxnav.jnlp</a:t>
            </a:r>
            <a:r>
              <a:rPr lang="en" sz="3200" b="0" i="0" u="none" strike="noStrike" cap="none" dirty="0">
                <a:solidFill>
                  <a:schemeClr val="dk1"/>
                </a:solidFill>
                <a:latin typeface="Calibri"/>
                <a:ea typeface="Calibri"/>
                <a:cs typeface="Calibri"/>
                <a:sym typeface="Calibri"/>
              </a:rPr>
              <a:t> </a:t>
            </a:r>
            <a:r>
              <a:rPr lang="en" dirty="0"/>
              <a:t>by</a:t>
            </a:r>
            <a:r>
              <a:rPr lang="en" sz="3200" b="0" i="0" u="none" strike="noStrike" cap="none" dirty="0">
                <a:solidFill>
                  <a:schemeClr val="dk1"/>
                </a:solidFill>
                <a:latin typeface="Calibri"/>
                <a:ea typeface="Calibri"/>
                <a:cs typeface="Calibri"/>
                <a:sym typeface="Calibri"/>
              </a:rPr>
              <a:t> NLM</a:t>
            </a:r>
            <a:endParaRPr lang="en-US" sz="3200" b="0" i="0" u="none" strike="noStrike" cap="none" dirty="0">
              <a:solidFill>
                <a:schemeClr val="dk1"/>
              </a:solidFill>
              <a:latin typeface="Calibri"/>
              <a:ea typeface="Calibri"/>
              <a:cs typeface="Calibri"/>
              <a:sym typeface="Calibri"/>
            </a:endParaRPr>
          </a:p>
          <a:p>
            <a:pPr lvl="0" indent="-342900"/>
            <a:r>
              <a:rPr lang="en-US" dirty="0">
                <a:hlinkClick r:id="rId6"/>
              </a:rPr>
              <a:t>https://developers.google.com/knowledge-graph</a:t>
            </a:r>
            <a:r>
              <a:rPr lang="en-US" dirty="0"/>
              <a:t> by Google</a:t>
            </a:r>
          </a:p>
          <a:p>
            <a:pPr lvl="0" indent="-342900"/>
            <a:r>
              <a:rPr lang="en-US" dirty="0">
                <a:hlinkClick r:id="rId7"/>
              </a:rPr>
              <a:t>http://health-lifesci.schema.org/MedicalEntity</a:t>
            </a:r>
            <a:r>
              <a:rPr lang="en-US" dirty="0"/>
              <a:t> by </a:t>
            </a:r>
            <a:r>
              <a:rPr lang="en-US" dirty="0" err="1"/>
              <a:t>Schema.org</a:t>
            </a:r>
            <a:endParaRPr lang="en" sz="3200" b="0" i="0" u="none" strike="noStrike" cap="none"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717798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09F5D7-97DC-5645-BB4D-FCA1ADAAB0FF}"/>
              </a:ext>
            </a:extLst>
          </p:cNvPr>
          <p:cNvSpPr>
            <a:spLocks noGrp="1"/>
          </p:cNvSpPr>
          <p:nvPr>
            <p:ph type="title"/>
          </p:nvPr>
        </p:nvSpPr>
        <p:spPr/>
        <p:txBody>
          <a:bodyPr/>
          <a:lstStyle/>
          <a:p>
            <a:r>
              <a:rPr lang="en-US" dirty="0"/>
              <a:t>Knowledge graphs are everywhere!</a:t>
            </a:r>
          </a:p>
        </p:txBody>
      </p:sp>
      <p:pic>
        <p:nvPicPr>
          <p:cNvPr id="4" name="Picture 3">
            <a:extLst>
              <a:ext uri="{FF2B5EF4-FFF2-40B4-BE49-F238E27FC236}">
                <a16:creationId xmlns:a16="http://schemas.microsoft.com/office/drawing/2014/main" id="{9B34FC8D-E29B-4B4B-B52D-CC8DB37BDE79}"/>
              </a:ext>
            </a:extLst>
          </p:cNvPr>
          <p:cNvPicPr>
            <a:picLocks noChangeAspect="1"/>
          </p:cNvPicPr>
          <p:nvPr/>
        </p:nvPicPr>
        <p:blipFill>
          <a:blip r:embed="rId2"/>
          <a:stretch>
            <a:fillRect/>
          </a:stretch>
        </p:blipFill>
        <p:spPr>
          <a:xfrm>
            <a:off x="1131663" y="1079996"/>
            <a:ext cx="7163591" cy="4633332"/>
          </a:xfrm>
          <a:prstGeom prst="rect">
            <a:avLst/>
          </a:prstGeom>
        </p:spPr>
      </p:pic>
      <p:sp>
        <p:nvSpPr>
          <p:cNvPr id="5" name="Rectangle 4">
            <a:extLst>
              <a:ext uri="{FF2B5EF4-FFF2-40B4-BE49-F238E27FC236}">
                <a16:creationId xmlns:a16="http://schemas.microsoft.com/office/drawing/2014/main" id="{EAB2EA5E-0897-9344-B338-FFD9DB3C2C40}"/>
              </a:ext>
            </a:extLst>
          </p:cNvPr>
          <p:cNvSpPr/>
          <p:nvPr/>
        </p:nvSpPr>
        <p:spPr>
          <a:xfrm>
            <a:off x="1226633" y="5713328"/>
            <a:ext cx="7203689" cy="1077218"/>
          </a:xfrm>
          <a:prstGeom prst="rect">
            <a:avLst/>
          </a:prstGeom>
        </p:spPr>
        <p:txBody>
          <a:bodyPr wrap="square">
            <a:spAutoFit/>
          </a:bodyPr>
          <a:lstStyle/>
          <a:p>
            <a:pPr marL="285750" indent="-285750">
              <a:buFont typeface="Arial" panose="020B0604020202020204" pitchFamily="34" charset="0"/>
              <a:buChar char="•"/>
            </a:pPr>
            <a:r>
              <a:rPr lang="en-US" sz="1600" dirty="0">
                <a:latin typeface="Calibri" panose="020F0502020204030204" pitchFamily="34" charset="0"/>
                <a:cs typeface="Calibri" panose="020F0502020204030204" pitchFamily="34" charset="0"/>
              </a:rPr>
              <a:t>May 2012, the Knowledge Graph was 500 million entities, and 3.5 billion facts. </a:t>
            </a:r>
          </a:p>
          <a:p>
            <a:pPr marL="285750" indent="-285750">
              <a:buFont typeface="Arial" panose="020B0604020202020204" pitchFamily="34" charset="0"/>
              <a:buChar char="•"/>
            </a:pPr>
            <a:r>
              <a:rPr lang="en-US" sz="1600" dirty="0">
                <a:latin typeface="Calibri" panose="020F0502020204030204" pitchFamily="34" charset="0"/>
                <a:cs typeface="Calibri" panose="020F0502020204030204" pitchFamily="34" charset="0"/>
              </a:rPr>
              <a:t>October 2016, the Knowledge Graph held over 70 billion facts and answered "roughly one-third" of the searches</a:t>
            </a:r>
          </a:p>
          <a:p>
            <a:pPr marL="285750" indent="-285750">
              <a:buFont typeface="Arial" panose="020B0604020202020204" pitchFamily="34" charset="0"/>
              <a:buChar char="•"/>
            </a:pPr>
            <a:r>
              <a:rPr lang="en-US" sz="1600" dirty="0">
                <a:latin typeface="Calibri" panose="020F0502020204030204" pitchFamily="34" charset="0"/>
                <a:cs typeface="Calibri" panose="020F0502020204030204" pitchFamily="34" charset="0"/>
              </a:rPr>
              <a:t>May 2020, this had grown to 500 billion facts on 5 billion entities</a:t>
            </a:r>
          </a:p>
        </p:txBody>
      </p:sp>
    </p:spTree>
    <p:extLst>
      <p:ext uri="{BB962C8B-B14F-4D97-AF65-F5344CB8AC3E}">
        <p14:creationId xmlns:p14="http://schemas.microsoft.com/office/powerpoint/2010/main" val="4872762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0" y="1319800"/>
            <a:ext cx="4356000" cy="5234678"/>
          </a:xfrm>
          <a:prstGeom prst="rect">
            <a:avLst/>
          </a:prstGeom>
        </p:spPr>
      </p:pic>
      <p:graphicFrame>
        <p:nvGraphicFramePr>
          <p:cNvPr id="8" name="Table 7"/>
          <p:cNvGraphicFramePr>
            <a:graphicFrameLocks noGrp="1"/>
          </p:cNvGraphicFramePr>
          <p:nvPr>
            <p:extLst>
              <p:ext uri="{D42A27DB-BD31-4B8C-83A1-F6EECF244321}">
                <p14:modId xmlns:p14="http://schemas.microsoft.com/office/powerpoint/2010/main" val="2068916185"/>
              </p:ext>
            </p:extLst>
          </p:nvPr>
        </p:nvGraphicFramePr>
        <p:xfrm>
          <a:off x="6444000" y="1499388"/>
          <a:ext cx="2700000" cy="3160518"/>
        </p:xfrm>
        <a:graphic>
          <a:graphicData uri="http://schemas.openxmlformats.org/drawingml/2006/table">
            <a:tbl>
              <a:tblPr firstRow="1" bandRow="1">
                <a:tableStyleId>{2D5ABB26-0587-4C30-8999-92F81FD0307C}</a:tableStyleId>
              </a:tblPr>
              <a:tblGrid>
                <a:gridCol w="1110613">
                  <a:extLst>
                    <a:ext uri="{9D8B030D-6E8A-4147-A177-3AD203B41FA5}">
                      <a16:colId xmlns:a16="http://schemas.microsoft.com/office/drawing/2014/main" val="20000"/>
                    </a:ext>
                  </a:extLst>
                </a:gridCol>
                <a:gridCol w="1589387">
                  <a:extLst>
                    <a:ext uri="{9D8B030D-6E8A-4147-A177-3AD203B41FA5}">
                      <a16:colId xmlns:a16="http://schemas.microsoft.com/office/drawing/2014/main" val="20001"/>
                    </a:ext>
                  </a:extLst>
                </a:gridCol>
              </a:tblGrid>
              <a:tr h="354033">
                <a:tc>
                  <a:txBody>
                    <a:bodyPr/>
                    <a:lstStyle/>
                    <a:p>
                      <a:r>
                        <a:rPr lang="en-US" b="1" dirty="0"/>
                        <a:t>concept</a:t>
                      </a:r>
                      <a:r>
                        <a:rPr lang="en-US" b="1" baseline="0" dirty="0"/>
                        <a:t> ID</a:t>
                      </a:r>
                      <a:endParaRPr lang="en-US" b="1"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solidFill>
                  </a:tcPr>
                </a:tc>
                <a:tc>
                  <a:txBody>
                    <a:bodyPr/>
                    <a:lstStyle/>
                    <a:p>
                      <a:r>
                        <a:rPr lang="en-US" b="1" dirty="0"/>
                        <a:t>term or synonym</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354033">
                <a:tc>
                  <a:txBody>
                    <a:bodyPr/>
                    <a:lstStyle/>
                    <a:p>
                      <a:r>
                        <a:rPr lang="en-US" dirty="0"/>
                        <a:t>1</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solidFill>
                  </a:tcPr>
                </a:tc>
                <a:tc>
                  <a:txBody>
                    <a:bodyPr/>
                    <a:lstStyle/>
                    <a:p>
                      <a:r>
                        <a:rPr lang="en-US" dirty="0"/>
                        <a:t>t2d</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354033">
                <a:tc>
                  <a:txBody>
                    <a:bodyPr/>
                    <a:lstStyle/>
                    <a:p>
                      <a:r>
                        <a:rPr lang="en-US" dirty="0"/>
                        <a:t>1</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solidFill>
                  </a:tcPr>
                </a:tc>
                <a:tc>
                  <a:txBody>
                    <a:bodyPr/>
                    <a:lstStyle/>
                    <a:p>
                      <a:r>
                        <a:rPr lang="en-US" dirty="0"/>
                        <a:t>type</a:t>
                      </a:r>
                      <a:r>
                        <a:rPr lang="en-US" baseline="0" dirty="0"/>
                        <a:t> 2 diabetes</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354033">
                <a:tc>
                  <a:txBody>
                    <a:bodyPr/>
                    <a:lstStyle/>
                    <a:p>
                      <a:r>
                        <a:rPr lang="en-US" dirty="0"/>
                        <a:t>2</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solidFill>
                  </a:tcPr>
                </a:tc>
                <a:tc>
                  <a:txBody>
                    <a:bodyPr/>
                    <a:lstStyle/>
                    <a:p>
                      <a:r>
                        <a:rPr lang="en-US" dirty="0"/>
                        <a:t>lumbago</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354033">
                <a:tc>
                  <a:txBody>
                    <a:bodyPr/>
                    <a:lstStyle/>
                    <a:p>
                      <a:r>
                        <a:rPr lang="en-US" dirty="0"/>
                        <a:t>2</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solidFill>
                  </a:tcPr>
                </a:tc>
                <a:tc>
                  <a:txBody>
                    <a:bodyPr/>
                    <a:lstStyle/>
                    <a:p>
                      <a:r>
                        <a:rPr lang="en-US" dirty="0"/>
                        <a:t>back pain</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354033">
                <a:tc>
                  <a:txBody>
                    <a:bodyPr/>
                    <a:lstStyle/>
                    <a:p>
                      <a:r>
                        <a:rPr lang="mr-IN" dirty="0"/>
                        <a:t>…</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solidFill>
                  </a:tcPr>
                </a:tc>
                <a:tc>
                  <a:txBody>
                    <a:bodyPr/>
                    <a:lstStyle/>
                    <a:p>
                      <a:r>
                        <a:rPr lang="mr-IN" dirty="0"/>
                        <a:t>…</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r h="354033">
                <a:tc>
                  <a:txBody>
                    <a:bodyPr/>
                    <a:lstStyle/>
                    <a:p>
                      <a:r>
                        <a:rPr lang="en-US" dirty="0"/>
                        <a:t>462</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solidFill>
                  </a:tcPr>
                </a:tc>
                <a:tc>
                  <a:txBody>
                    <a:bodyPr/>
                    <a:lstStyle/>
                    <a:p>
                      <a:r>
                        <a:rPr lang="en-US" dirty="0"/>
                        <a:t>metabolic</a:t>
                      </a:r>
                      <a:r>
                        <a:rPr lang="en-US" baseline="0" dirty="0"/>
                        <a:t> disease</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solidFill>
                  </a:tcPr>
                </a:tc>
                <a:extLst>
                  <a:ext uri="{0D108BD9-81ED-4DB2-BD59-A6C34878D82A}">
                    <a16:rowId xmlns:a16="http://schemas.microsoft.com/office/drawing/2014/main" val="10006"/>
                  </a:ext>
                </a:extLst>
              </a:tr>
              <a:tr h="354033">
                <a:tc>
                  <a:txBody>
                    <a:bodyPr/>
                    <a:lstStyle/>
                    <a:p>
                      <a:r>
                        <a:rPr lang="mr-IN" dirty="0"/>
                        <a:t>…</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solidFill>
                  </a:tcPr>
                </a:tc>
                <a:tc>
                  <a:txBody>
                    <a:bodyPr/>
                    <a:lstStyle/>
                    <a:p>
                      <a:r>
                        <a:rPr lang="mr-IN" dirty="0"/>
                        <a:t>…</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solidFill>
                  </a:tcPr>
                </a:tc>
                <a:extLst>
                  <a:ext uri="{0D108BD9-81ED-4DB2-BD59-A6C34878D82A}">
                    <a16:rowId xmlns:a16="http://schemas.microsoft.com/office/drawing/2014/main" val="10007"/>
                  </a:ext>
                </a:extLst>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1164490079"/>
              </p:ext>
            </p:extLst>
          </p:nvPr>
        </p:nvGraphicFramePr>
        <p:xfrm>
          <a:off x="4296019" y="2044601"/>
          <a:ext cx="2075614" cy="2384466"/>
        </p:xfrm>
        <a:graphic>
          <a:graphicData uri="http://schemas.openxmlformats.org/drawingml/2006/table">
            <a:tbl>
              <a:tblPr firstRow="1" bandRow="1">
                <a:tableStyleId>{2D5ABB26-0587-4C30-8999-92F81FD0307C}</a:tableStyleId>
              </a:tblPr>
              <a:tblGrid>
                <a:gridCol w="1130574">
                  <a:extLst>
                    <a:ext uri="{9D8B030D-6E8A-4147-A177-3AD203B41FA5}">
                      <a16:colId xmlns:a16="http://schemas.microsoft.com/office/drawing/2014/main" val="20000"/>
                    </a:ext>
                  </a:extLst>
                </a:gridCol>
                <a:gridCol w="945040">
                  <a:extLst>
                    <a:ext uri="{9D8B030D-6E8A-4147-A177-3AD203B41FA5}">
                      <a16:colId xmlns:a16="http://schemas.microsoft.com/office/drawing/2014/main" val="20001"/>
                    </a:ext>
                  </a:extLst>
                </a:gridCol>
              </a:tblGrid>
              <a:tr h="354033">
                <a:tc>
                  <a:txBody>
                    <a:bodyPr/>
                    <a:lstStyle/>
                    <a:p>
                      <a:r>
                        <a:rPr lang="en-US" b="1" dirty="0"/>
                        <a:t>concept</a:t>
                      </a:r>
                      <a:r>
                        <a:rPr lang="en-US" b="1" baseline="0" dirty="0"/>
                        <a:t> ID</a:t>
                      </a:r>
                      <a:endParaRPr lang="en-US" b="1"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a:txBody>
                    <a:bodyPr/>
                    <a:lstStyle/>
                    <a:p>
                      <a:r>
                        <a:rPr lang="en-US" b="1" dirty="0"/>
                        <a:t>meaning</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r h="354033">
                <a:tc>
                  <a:txBody>
                    <a:bodyPr/>
                    <a:lstStyle/>
                    <a:p>
                      <a:r>
                        <a:rPr lang="en-US" dirty="0"/>
                        <a:t>1</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a:txBody>
                    <a:bodyPr/>
                    <a:lstStyle/>
                    <a:p>
                      <a:r>
                        <a:rPr lang="en-US" dirty="0"/>
                        <a:t>metabolic</a:t>
                      </a:r>
                      <a:r>
                        <a:rPr lang="en-US" baseline="0" dirty="0"/>
                        <a:t> disease characterized by</a:t>
                      </a:r>
                      <a:r>
                        <a:rPr lang="mr-IN" baseline="0" dirty="0"/>
                        <a:t>…</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354033">
                <a:tc>
                  <a:txBody>
                    <a:bodyPr/>
                    <a:lstStyle/>
                    <a:p>
                      <a:r>
                        <a:rPr lang="en-US" dirty="0"/>
                        <a:t>2</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a:txBody>
                    <a:bodyPr/>
                    <a:lstStyle/>
                    <a:p>
                      <a:r>
                        <a:rPr lang="en-US" dirty="0"/>
                        <a:t>chronic condition of</a:t>
                      </a:r>
                      <a:r>
                        <a:rPr lang="mr-IN" dirty="0"/>
                        <a:t>…</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354033">
                <a:tc>
                  <a:txBody>
                    <a:bodyPr/>
                    <a:lstStyle/>
                    <a:p>
                      <a:r>
                        <a:rPr lang="mr-IN" dirty="0"/>
                        <a:t>…</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a:txBody>
                    <a:bodyPr/>
                    <a:lstStyle/>
                    <a:p>
                      <a:r>
                        <a:rPr lang="mr-IN" dirty="0"/>
                        <a:t>…</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765019736"/>
              </p:ext>
            </p:extLst>
          </p:nvPr>
        </p:nvGraphicFramePr>
        <p:xfrm>
          <a:off x="4641729" y="5273255"/>
          <a:ext cx="3980460" cy="1062099"/>
        </p:xfrm>
        <a:graphic>
          <a:graphicData uri="http://schemas.openxmlformats.org/drawingml/2006/table">
            <a:tbl>
              <a:tblPr firstRow="1" bandRow="1">
                <a:tableStyleId>{2D5ABB26-0587-4C30-8999-92F81FD0307C}</a:tableStyleId>
              </a:tblPr>
              <a:tblGrid>
                <a:gridCol w="1248704">
                  <a:extLst>
                    <a:ext uri="{9D8B030D-6E8A-4147-A177-3AD203B41FA5}">
                      <a16:colId xmlns:a16="http://schemas.microsoft.com/office/drawing/2014/main" val="20000"/>
                    </a:ext>
                  </a:extLst>
                </a:gridCol>
                <a:gridCol w="1491391">
                  <a:extLst>
                    <a:ext uri="{9D8B030D-6E8A-4147-A177-3AD203B41FA5}">
                      <a16:colId xmlns:a16="http://schemas.microsoft.com/office/drawing/2014/main" val="20001"/>
                    </a:ext>
                  </a:extLst>
                </a:gridCol>
                <a:gridCol w="1240365">
                  <a:extLst>
                    <a:ext uri="{9D8B030D-6E8A-4147-A177-3AD203B41FA5}">
                      <a16:colId xmlns:a16="http://schemas.microsoft.com/office/drawing/2014/main" val="20002"/>
                    </a:ext>
                  </a:extLst>
                </a:gridCol>
              </a:tblGrid>
              <a:tr h="354033">
                <a:tc>
                  <a:txBody>
                    <a:bodyPr/>
                    <a:lstStyle/>
                    <a:p>
                      <a:r>
                        <a:rPr lang="en-US" b="1" dirty="0"/>
                        <a:t>concept</a:t>
                      </a:r>
                      <a:r>
                        <a:rPr lang="en-US" b="1" baseline="0" dirty="0"/>
                        <a:t> ID 1</a:t>
                      </a:r>
                      <a:endParaRPr lang="en-US" b="1"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a:txBody>
                    <a:bodyPr/>
                    <a:lstStyle/>
                    <a:p>
                      <a:r>
                        <a:rPr lang="en-US" b="1" dirty="0"/>
                        <a:t>relationship ID </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a:txBody>
                    <a:bodyPr/>
                    <a:lstStyle/>
                    <a:p>
                      <a:r>
                        <a:rPr lang="en-US" b="1" dirty="0"/>
                        <a:t>concept ID 2</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r h="354033">
                <a:tc>
                  <a:txBody>
                    <a:bodyPr/>
                    <a:lstStyle/>
                    <a:p>
                      <a:r>
                        <a:rPr lang="en-US" dirty="0"/>
                        <a:t>1</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a:txBody>
                    <a:bodyPr/>
                    <a:lstStyle/>
                    <a:p>
                      <a:r>
                        <a:rPr lang="en-US" dirty="0"/>
                        <a:t>22 </a:t>
                      </a:r>
                      <a:r>
                        <a:rPr lang="en-US" i="1" dirty="0"/>
                        <a:t>(is a)</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a:txBody>
                    <a:bodyPr/>
                    <a:lstStyle/>
                    <a:p>
                      <a:r>
                        <a:rPr lang="en-US" dirty="0"/>
                        <a:t>462</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354033">
                <a:tc>
                  <a:txBody>
                    <a:bodyPr/>
                    <a:lstStyle/>
                    <a:p>
                      <a:r>
                        <a:rPr lang="mr-IN" dirty="0"/>
                        <a:t>…</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a:txBody>
                    <a:bodyPr/>
                    <a:lstStyle/>
                    <a:p>
                      <a:r>
                        <a:rPr lang="mr-IN" dirty="0"/>
                        <a:t>…</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a:txBody>
                    <a:bodyPr/>
                    <a:lstStyle/>
                    <a:p>
                      <a:r>
                        <a:rPr lang="mr-IN" dirty="0"/>
                        <a:t>…</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bl>
          </a:graphicData>
        </a:graphic>
      </p:graphicFrame>
      <p:sp>
        <p:nvSpPr>
          <p:cNvPr id="3" name="Title 2">
            <a:extLst>
              <a:ext uri="{FF2B5EF4-FFF2-40B4-BE49-F238E27FC236}">
                <a16:creationId xmlns:a16="http://schemas.microsoft.com/office/drawing/2014/main" id="{9A8E8794-E8F1-AA4B-9A28-303881A9F89C}"/>
              </a:ext>
            </a:extLst>
          </p:cNvPr>
          <p:cNvSpPr>
            <a:spLocks noGrp="1"/>
          </p:cNvSpPr>
          <p:nvPr>
            <p:ph type="title"/>
          </p:nvPr>
        </p:nvSpPr>
        <p:spPr>
          <a:xfrm>
            <a:off x="0" y="0"/>
            <a:ext cx="9144000" cy="1143000"/>
          </a:xfrm>
        </p:spPr>
        <p:txBody>
          <a:bodyPr/>
          <a:lstStyle/>
          <a:p>
            <a:r>
              <a:rPr lang="en-US" dirty="0"/>
              <a:t>Things, names, relationship</a:t>
            </a:r>
          </a:p>
        </p:txBody>
      </p:sp>
    </p:spTree>
    <p:extLst>
      <p:ext uri="{BB962C8B-B14F-4D97-AF65-F5344CB8AC3E}">
        <p14:creationId xmlns:p14="http://schemas.microsoft.com/office/powerpoint/2010/main" val="6353034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617442"/>
            <a:ext cx="8229600" cy="5662810"/>
          </a:xfrm>
        </p:spPr>
        <p:txBody>
          <a:bodyPr anchor="ctr"/>
          <a:lstStyle/>
          <a:p>
            <a:pPr marL="11112" indent="0" algn="ctr">
              <a:buNone/>
            </a:pPr>
            <a:r>
              <a:rPr lang="en-US" dirty="0">
                <a:solidFill>
                  <a:schemeClr val="bg1"/>
                </a:solidFill>
              </a:rPr>
              <a:t>BREAKOUT: </a:t>
            </a:r>
          </a:p>
          <a:p>
            <a:pPr marL="11112" indent="0" algn="ctr">
              <a:buNone/>
            </a:pPr>
            <a:r>
              <a:rPr lang="en-US" dirty="0">
                <a:solidFill>
                  <a:schemeClr val="bg1"/>
                </a:solidFill>
              </a:rPr>
              <a:t>You’re looking through the diagnosis codes, problem lists, and clinical notes in a dataset with thousands of patients.</a:t>
            </a:r>
          </a:p>
          <a:p>
            <a:pPr marL="11112" indent="0" algn="ctr">
              <a:buNone/>
            </a:pPr>
            <a:endParaRPr lang="en-US" dirty="0">
              <a:solidFill>
                <a:schemeClr val="bg1"/>
              </a:solidFill>
            </a:endParaRPr>
          </a:p>
          <a:p>
            <a:pPr marL="11112" indent="0" algn="ctr">
              <a:buNone/>
            </a:pPr>
            <a:r>
              <a:rPr lang="en-US" dirty="0">
                <a:solidFill>
                  <a:schemeClr val="bg1"/>
                </a:solidFill>
              </a:rPr>
              <a:t>You want to find everyone who has diabetes, and don’t want to review thousands of charts, what do you do?</a:t>
            </a:r>
          </a:p>
          <a:p>
            <a:pPr marL="11112" indent="0" algn="ctr">
              <a:buNone/>
            </a:pPr>
            <a:endParaRPr lang="en-US" dirty="0">
              <a:solidFill>
                <a:schemeClr val="bg1"/>
              </a:solidFill>
            </a:endParaRPr>
          </a:p>
          <a:p>
            <a:pPr marL="11112" indent="0" algn="ctr">
              <a:buNone/>
            </a:pPr>
            <a:r>
              <a:rPr lang="en-US" i="1" dirty="0">
                <a:solidFill>
                  <a:schemeClr val="bg1"/>
                </a:solidFill>
              </a:rPr>
              <a:t>Discuss with your colleague the ways in which you might find those patients</a:t>
            </a:r>
          </a:p>
        </p:txBody>
      </p:sp>
    </p:spTree>
    <p:extLst>
      <p:ext uri="{BB962C8B-B14F-4D97-AF65-F5344CB8AC3E}">
        <p14:creationId xmlns:p14="http://schemas.microsoft.com/office/powerpoint/2010/main" val="4255237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Shape 144"/>
          <p:cNvSpPr txBox="1">
            <a:spLocks noGrp="1"/>
          </p:cNvSpPr>
          <p:nvPr>
            <p:ph type="title"/>
          </p:nvPr>
        </p:nvSpPr>
        <p:spPr>
          <a:prstGeom prst="rect">
            <a:avLst/>
          </a:prstGeom>
        </p:spPr>
        <p:txBody>
          <a:bodyPr lIns="91425" tIns="91425" rIns="91425" bIns="91425" anchor="t" anchorCtr="0">
            <a:noAutofit/>
          </a:bodyPr>
          <a:lstStyle/>
          <a:p>
            <a:pPr lvl="0">
              <a:spcBef>
                <a:spcPts val="0"/>
              </a:spcBef>
              <a:buNone/>
            </a:pPr>
            <a:r>
              <a:rPr lang="en-US" dirty="0"/>
              <a:t>A knowledge graph gets you: </a:t>
            </a:r>
            <a:endParaRPr lang="en" dirty="0"/>
          </a:p>
        </p:txBody>
      </p:sp>
      <p:sp>
        <p:nvSpPr>
          <p:cNvPr id="145" name="Shape 145"/>
          <p:cNvSpPr txBox="1">
            <a:spLocks noGrp="1"/>
          </p:cNvSpPr>
          <p:nvPr>
            <p:ph type="body" idx="1"/>
          </p:nvPr>
        </p:nvSpPr>
        <p:spPr>
          <a:prstGeom prst="rect">
            <a:avLst/>
          </a:prstGeom>
        </p:spPr>
        <p:txBody>
          <a:bodyPr lIns="91425" tIns="91425" rIns="91425" bIns="91425" anchor="t" anchorCtr="0">
            <a:normAutofit fontScale="92500" lnSpcReduction="10000"/>
          </a:bodyPr>
          <a:lstStyle/>
          <a:p>
            <a:pPr marL="228600" indent="0">
              <a:spcBef>
                <a:spcPts val="0"/>
              </a:spcBef>
              <a:buNone/>
            </a:pPr>
            <a:r>
              <a:rPr lang="en-US" sz="2800" b="1" dirty="0">
                <a:latin typeface="Courier New" panose="02070309020205020404" pitchFamily="49" charset="0"/>
                <a:cs typeface="Courier New" panose="02070309020205020404" pitchFamily="49" charset="0"/>
              </a:rPr>
              <a:t>A set of things, </a:t>
            </a:r>
            <a:r>
              <a:rPr lang="en-US" sz="2800" dirty="0">
                <a:latin typeface="Courier New" panose="02070309020205020404" pitchFamily="49" charset="0"/>
                <a:cs typeface="Courier New" panose="02070309020205020404" pitchFamily="49" charset="0"/>
              </a:rPr>
              <a:t>that are common between datasets (think ‘features’)</a:t>
            </a:r>
          </a:p>
          <a:p>
            <a:pPr marL="1085850" lvl="1" indent="-457200">
              <a:spcBef>
                <a:spcPts val="0"/>
              </a:spcBef>
              <a:buFont typeface="Wingdings" pitchFamily="2" charset="2"/>
              <a:buChar char="q"/>
            </a:pPr>
            <a:r>
              <a:rPr lang="en-US" sz="2400" dirty="0">
                <a:latin typeface="Courier New" panose="02070309020205020404" pitchFamily="49" charset="0"/>
                <a:cs typeface="Courier New" panose="02070309020205020404" pitchFamily="49" charset="0"/>
              </a:rPr>
              <a:t>ICD9 250</a:t>
            </a:r>
          </a:p>
          <a:p>
            <a:pPr marL="1085850" lvl="1" indent="-457200">
              <a:spcBef>
                <a:spcPts val="0"/>
              </a:spcBef>
            </a:pPr>
            <a:endParaRPr lang="en-US" dirty="0">
              <a:latin typeface="Courier New" panose="02070309020205020404" pitchFamily="49" charset="0"/>
              <a:cs typeface="Courier New" panose="02070309020205020404" pitchFamily="49" charset="0"/>
            </a:endParaRPr>
          </a:p>
          <a:p>
            <a:pPr marL="228600" indent="0">
              <a:spcBef>
                <a:spcPts val="0"/>
              </a:spcBef>
              <a:buNone/>
            </a:pPr>
            <a:r>
              <a:rPr lang="en-US" sz="2800" dirty="0">
                <a:latin typeface="Courier New" panose="02070309020205020404" pitchFamily="49" charset="0"/>
                <a:cs typeface="Courier New" panose="02070309020205020404" pitchFamily="49" charset="0"/>
              </a:rPr>
              <a:t>A </a:t>
            </a:r>
            <a:r>
              <a:rPr lang="en-US" sz="2800" b="1" dirty="0">
                <a:latin typeface="Courier New" panose="02070309020205020404" pitchFamily="49" charset="0"/>
                <a:cs typeface="Courier New" panose="02070309020205020404" pitchFamily="49" charset="0"/>
              </a:rPr>
              <a:t>vocabulary </a:t>
            </a:r>
            <a:r>
              <a:rPr lang="en-US" sz="2800" dirty="0">
                <a:latin typeface="Courier New" panose="02070309020205020404" pitchFamily="49" charset="0"/>
                <a:cs typeface="Courier New" panose="02070309020205020404" pitchFamily="49" charset="0"/>
              </a:rPr>
              <a:t>(and names of those things)</a:t>
            </a:r>
          </a:p>
          <a:p>
            <a:pPr marL="1085850" lvl="1" indent="-457200">
              <a:spcBef>
                <a:spcPts val="0"/>
              </a:spcBef>
              <a:buFont typeface="Wingdings" pitchFamily="2" charset="2"/>
              <a:buChar char="q"/>
            </a:pPr>
            <a:r>
              <a:rPr lang="en-US" sz="2400" dirty="0">
                <a:latin typeface="Courier New" panose="02070309020205020404" pitchFamily="49" charset="0"/>
                <a:cs typeface="Courier New" panose="02070309020205020404" pitchFamily="49" charset="0"/>
              </a:rPr>
              <a:t>ICD9 250 = {“t2dm”, “type 2 diabetes”</a:t>
            </a:r>
            <a:r>
              <a:rPr lang="mr-IN" sz="2400" dirty="0">
                <a:latin typeface="Courier New" panose="02070309020205020404" pitchFamily="49" charset="0"/>
              </a:rPr>
              <a:t>…</a:t>
            </a:r>
            <a:r>
              <a:rPr lang="en-US" sz="2400" dirty="0">
                <a:latin typeface="Courier New" panose="02070309020205020404" pitchFamily="49" charset="0"/>
                <a:cs typeface="Courier New" panose="02070309020205020404" pitchFamily="49" charset="0"/>
              </a:rPr>
              <a:t>}</a:t>
            </a:r>
          </a:p>
          <a:p>
            <a:pPr marL="1085850" lvl="1" indent="-457200">
              <a:spcBef>
                <a:spcPts val="0"/>
              </a:spcBef>
            </a:pPr>
            <a:endParaRPr lang="en-US" dirty="0">
              <a:latin typeface="Courier New" panose="02070309020205020404" pitchFamily="49" charset="0"/>
              <a:cs typeface="Courier New" panose="02070309020205020404" pitchFamily="49" charset="0"/>
            </a:endParaRPr>
          </a:p>
          <a:p>
            <a:pPr marL="228600" indent="0">
              <a:spcBef>
                <a:spcPts val="0"/>
              </a:spcBef>
              <a:buNone/>
            </a:pPr>
            <a:r>
              <a:rPr lang="en-US" sz="2800" dirty="0">
                <a:latin typeface="Courier New" panose="02070309020205020404" pitchFamily="49" charset="0"/>
                <a:cs typeface="Courier New" panose="02070309020205020404" pitchFamily="49" charset="0"/>
              </a:rPr>
              <a:t>Statements about how the things </a:t>
            </a:r>
            <a:r>
              <a:rPr lang="en-US" sz="2800" b="1" dirty="0">
                <a:latin typeface="Courier New" panose="02070309020205020404" pitchFamily="49" charset="0"/>
                <a:cs typeface="Courier New" panose="02070309020205020404" pitchFamily="49" charset="0"/>
              </a:rPr>
              <a:t>relate</a:t>
            </a:r>
          </a:p>
          <a:p>
            <a:pPr marL="971550" lvl="1" indent="-342900">
              <a:spcBef>
                <a:spcPts val="0"/>
              </a:spcBef>
              <a:buFont typeface="Wingdings" pitchFamily="2" charset="2"/>
              <a:buChar char="q"/>
            </a:pPr>
            <a:r>
              <a:rPr lang="en-US" sz="2100" dirty="0">
                <a:latin typeface="Courier New" panose="02070309020205020404" pitchFamily="49" charset="0"/>
                <a:cs typeface="Courier New" panose="02070309020205020404" pitchFamily="49" charset="0"/>
              </a:rPr>
              <a:t>ICD9 250 is a kind of ‘disease of other endocrine glands’ (ICD9 249-259)</a:t>
            </a:r>
          </a:p>
          <a:p>
            <a:pPr marL="971550" lvl="1" indent="-342900">
              <a:spcBef>
                <a:spcPts val="0"/>
              </a:spcBef>
              <a:buFont typeface="Wingdings" pitchFamily="2" charset="2"/>
              <a:buChar char="q"/>
            </a:pPr>
            <a:r>
              <a:rPr lang="en-US" sz="2100" dirty="0">
                <a:latin typeface="Courier New" panose="02070309020205020404" pitchFamily="49" charset="0"/>
                <a:cs typeface="Courier New" panose="02070309020205020404" pitchFamily="49" charset="0"/>
              </a:rPr>
              <a:t>RX 6809 (metformin) ‘may treat’ ICD9 250.</a:t>
            </a:r>
          </a:p>
          <a:p>
            <a:pPr marL="1371600" lvl="2" indent="-342900">
              <a:spcBef>
                <a:spcPts val="0"/>
              </a:spcBef>
            </a:pPr>
            <a:r>
              <a:rPr lang="en-US" sz="2100" dirty="0">
                <a:latin typeface="Courier New" panose="02070309020205020404" pitchFamily="49" charset="0"/>
                <a:cs typeface="Courier New" panose="02070309020205020404" pitchFamily="49" charset="0"/>
                <a:sym typeface="Wingdings"/>
              </a:rPr>
              <a:t>Therefore, RX 6809 ‘may treat’ ICD9 </a:t>
            </a:r>
            <a:r>
              <a:rPr lang="en-US" sz="2100" dirty="0">
                <a:latin typeface="Courier New" panose="02070309020205020404" pitchFamily="49" charset="0"/>
                <a:cs typeface="Courier New" panose="02070309020205020404" pitchFamily="49" charset="0"/>
              </a:rPr>
              <a:t>249-259</a:t>
            </a:r>
          </a:p>
        </p:txBody>
      </p:sp>
    </p:spTree>
    <p:extLst>
      <p:ext uri="{BB962C8B-B14F-4D97-AF65-F5344CB8AC3E}">
        <p14:creationId xmlns:p14="http://schemas.microsoft.com/office/powerpoint/2010/main" val="3970578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5">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45">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45">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4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17"/>
        <p:cNvGrpSpPr/>
        <p:nvPr/>
      </p:nvGrpSpPr>
      <p:grpSpPr>
        <a:xfrm>
          <a:off x="0" y="0"/>
          <a:ext cx="0" cy="0"/>
          <a:chOff x="0" y="0"/>
          <a:chExt cx="0" cy="0"/>
        </a:xfrm>
      </p:grpSpPr>
      <p:sp>
        <p:nvSpPr>
          <p:cNvPr id="518" name="Shape 518"/>
          <p:cNvSpPr txBox="1">
            <a:spLocks noGrp="1"/>
          </p:cNvSpPr>
          <p:nvPr>
            <p:ph type="title"/>
          </p:nvPr>
        </p:nvSpPr>
        <p:spPr>
          <a:xfrm>
            <a:off x="720089" y="2362200"/>
            <a:ext cx="7772400" cy="1362075"/>
          </a:xfrm>
          <a:prstGeom prst="rect">
            <a:avLst/>
          </a:prstGeom>
          <a:solidFill>
            <a:srgbClr val="FFFF99"/>
          </a:solidFill>
          <a:ln>
            <a:noFill/>
          </a:ln>
        </p:spPr>
        <p:txBody>
          <a:bodyPr lIns="91425" tIns="45700" rIns="91425" bIns="45700" anchor="ctr" anchorCtr="0">
            <a:noAutofit/>
          </a:bodyPr>
          <a:lstStyle/>
          <a:p>
            <a:pPr marL="0" marR="0" lvl="0" indent="0" algn="ctr" rtl="0">
              <a:spcBef>
                <a:spcPts val="0"/>
              </a:spcBef>
              <a:buClr>
                <a:schemeClr val="dk1"/>
              </a:buClr>
              <a:buSzPct val="25000"/>
              <a:buFont typeface="Calibri"/>
              <a:buNone/>
            </a:pPr>
            <a:r>
              <a:rPr lang="en-US" dirty="0"/>
              <a:t>Knowledge Graphs to know</a:t>
            </a:r>
            <a:endParaRPr lang="en" dirty="0"/>
          </a:p>
        </p:txBody>
      </p:sp>
      <p:sp>
        <p:nvSpPr>
          <p:cNvPr id="2" name="TextBox 1">
            <a:extLst>
              <a:ext uri="{FF2B5EF4-FFF2-40B4-BE49-F238E27FC236}">
                <a16:creationId xmlns:a16="http://schemas.microsoft.com/office/drawing/2014/main" id="{BD334335-84D2-1349-A15C-C07C545FB4BD}"/>
              </a:ext>
            </a:extLst>
          </p:cNvPr>
          <p:cNvSpPr txBox="1"/>
          <p:nvPr/>
        </p:nvSpPr>
        <p:spPr>
          <a:xfrm>
            <a:off x="821267" y="3945467"/>
            <a:ext cx="1319592" cy="1384995"/>
          </a:xfrm>
          <a:prstGeom prst="rect">
            <a:avLst/>
          </a:prstGeom>
          <a:noFill/>
        </p:spPr>
        <p:txBody>
          <a:bodyPr wrap="none" rtlCol="0">
            <a:spAutoFit/>
          </a:bodyPr>
          <a:lstStyle/>
          <a:p>
            <a:pPr marL="342900" indent="-342900">
              <a:buFont typeface="+mj-lt"/>
              <a:buAutoNum type="arabicPeriod"/>
            </a:pPr>
            <a:r>
              <a:rPr lang="en-US" dirty="0"/>
              <a:t>ICD 9, 10</a:t>
            </a:r>
          </a:p>
          <a:p>
            <a:pPr marL="342900" indent="-342900">
              <a:buFont typeface="+mj-lt"/>
              <a:buAutoNum type="arabicPeriod"/>
            </a:pPr>
            <a:r>
              <a:rPr lang="en-US" dirty="0"/>
              <a:t>CPT</a:t>
            </a:r>
          </a:p>
          <a:p>
            <a:pPr marL="342900" indent="-342900">
              <a:buFont typeface="+mj-lt"/>
              <a:buAutoNum type="arabicPeriod"/>
            </a:pPr>
            <a:r>
              <a:rPr lang="en-US" dirty="0"/>
              <a:t>ATC</a:t>
            </a:r>
          </a:p>
          <a:p>
            <a:pPr marL="342900" indent="-342900">
              <a:buFont typeface="+mj-lt"/>
              <a:buAutoNum type="arabicPeriod"/>
            </a:pPr>
            <a:r>
              <a:rPr lang="en-US" dirty="0" err="1"/>
              <a:t>RxNorm</a:t>
            </a:r>
            <a:endParaRPr lang="en-US" dirty="0"/>
          </a:p>
          <a:p>
            <a:pPr marL="342900" indent="-342900">
              <a:buFont typeface="+mj-lt"/>
              <a:buAutoNum type="arabicPeriod"/>
            </a:pPr>
            <a:r>
              <a:rPr lang="en-US" dirty="0"/>
              <a:t>LOINC</a:t>
            </a:r>
          </a:p>
          <a:p>
            <a:pPr marL="342900" indent="-342900">
              <a:buFont typeface="+mj-lt"/>
              <a:buAutoNum type="arabicPeriod"/>
            </a:pPr>
            <a:r>
              <a:rPr lang="en-US" dirty="0"/>
              <a:t>SNOMED</a:t>
            </a:r>
          </a:p>
        </p:txBody>
      </p:sp>
    </p:spTree>
    <p:extLst>
      <p:ext uri="{BB962C8B-B14F-4D97-AF65-F5344CB8AC3E}">
        <p14:creationId xmlns:p14="http://schemas.microsoft.com/office/powerpoint/2010/main" val="6815119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800" dirty="0"/>
              <a:t>International Classification of Diseases (ICD) </a:t>
            </a:r>
            <a:br>
              <a:rPr lang="en-US" dirty="0"/>
            </a:br>
            <a:endParaRPr lang="en-US" dirty="0"/>
          </a:p>
        </p:txBody>
      </p:sp>
      <p:sp>
        <p:nvSpPr>
          <p:cNvPr id="3" name="Text Placeholder 2"/>
          <p:cNvSpPr>
            <a:spLocks noGrp="1"/>
          </p:cNvSpPr>
          <p:nvPr>
            <p:ph type="body" idx="1"/>
          </p:nvPr>
        </p:nvSpPr>
        <p:spPr/>
        <p:txBody>
          <a:bodyPr/>
          <a:lstStyle/>
          <a:p>
            <a:pPr marL="460375" indent="-452438"/>
            <a:r>
              <a:rPr lang="en-US" dirty="0"/>
              <a:t>things: </a:t>
            </a:r>
          </a:p>
          <a:p>
            <a:pPr marL="860425" lvl="1" indent="-452438"/>
            <a:r>
              <a:rPr lang="en-US" dirty="0"/>
              <a:t>diseases, pregnancy related events, injury, external causes of injury, factors affecting health status, and inpatient medical procedures</a:t>
            </a:r>
          </a:p>
          <a:p>
            <a:pPr marL="460375" indent="-452438"/>
            <a:r>
              <a:rPr lang="en-US" dirty="0"/>
              <a:t>relationships: </a:t>
            </a:r>
          </a:p>
          <a:p>
            <a:pPr marL="860425" lvl="1" indent="-452438"/>
            <a:r>
              <a:rPr lang="en-US" dirty="0"/>
              <a:t>subclass-of</a:t>
            </a:r>
          </a:p>
        </p:txBody>
      </p:sp>
      <p:sp>
        <p:nvSpPr>
          <p:cNvPr id="4" name="Text Placeholder 3"/>
          <p:cNvSpPr>
            <a:spLocks noGrp="1"/>
          </p:cNvSpPr>
          <p:nvPr>
            <p:ph type="body" idx="2"/>
          </p:nvPr>
        </p:nvSpPr>
        <p:spPr/>
        <p:txBody>
          <a:bodyPr/>
          <a:lstStyle/>
          <a:p>
            <a:endParaRPr lang="en-US"/>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95099" y="1291752"/>
            <a:ext cx="3744800" cy="5142858"/>
          </a:xfrm>
          <a:prstGeom prst="rect">
            <a:avLst/>
          </a:prstGeom>
        </p:spPr>
      </p:pic>
    </p:spTree>
    <p:extLst>
      <p:ext uri="{BB962C8B-B14F-4D97-AF65-F5344CB8AC3E}">
        <p14:creationId xmlns:p14="http://schemas.microsoft.com/office/powerpoint/2010/main" val="14133064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Stanford-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Stanford-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tanford">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5916</TotalTime>
  <Words>2845</Words>
  <Application>Microsoft Macintosh PowerPoint</Application>
  <PresentationFormat>On-screen Show (4:3)</PresentationFormat>
  <Paragraphs>390</Paragraphs>
  <Slides>33</Slides>
  <Notes>27</Notes>
  <HiddenSlides>0</HiddenSlides>
  <MMClips>0</MMClips>
  <ScaleCrop>false</ScaleCrop>
  <HeadingPairs>
    <vt:vector size="6" baseType="variant">
      <vt:variant>
        <vt:lpstr>Fonts Used</vt:lpstr>
      </vt:variant>
      <vt:variant>
        <vt:i4>5</vt:i4>
      </vt:variant>
      <vt:variant>
        <vt:lpstr>Theme</vt:lpstr>
      </vt:variant>
      <vt:variant>
        <vt:i4>3</vt:i4>
      </vt:variant>
      <vt:variant>
        <vt:lpstr>Slide Titles</vt:lpstr>
      </vt:variant>
      <vt:variant>
        <vt:i4>33</vt:i4>
      </vt:variant>
    </vt:vector>
  </HeadingPairs>
  <TitlesOfParts>
    <vt:vector size="41" baseType="lpstr">
      <vt:lpstr>Arial</vt:lpstr>
      <vt:lpstr>Calibri</vt:lpstr>
      <vt:lpstr>Courier New</vt:lpstr>
      <vt:lpstr>Slack-Lato</vt:lpstr>
      <vt:lpstr>Wingdings</vt:lpstr>
      <vt:lpstr>Stanford-theme</vt:lpstr>
      <vt:lpstr>1_Stanford-theme</vt:lpstr>
      <vt:lpstr>Stanford</vt:lpstr>
      <vt:lpstr>BIOMEDIN 215  Data Science in Medicine</vt:lpstr>
      <vt:lpstr>Recap: Health care databases</vt:lpstr>
      <vt:lpstr>Knowledge graphs in health care</vt:lpstr>
      <vt:lpstr>Knowledge graphs are everywhere!</vt:lpstr>
      <vt:lpstr>Things, names, relationship</vt:lpstr>
      <vt:lpstr>PowerPoint Presentation</vt:lpstr>
      <vt:lpstr>A knowledge graph gets you: </vt:lpstr>
      <vt:lpstr>Knowledge Graphs to know</vt:lpstr>
      <vt:lpstr>International Classification of Diseases (ICD)  </vt:lpstr>
      <vt:lpstr>ICD10 takes it to a whole new level</vt:lpstr>
      <vt:lpstr>Current Procedural Terminology</vt:lpstr>
      <vt:lpstr>Anatomic Therapeutic Chemical (ATC) Classification system</vt:lpstr>
      <vt:lpstr>RxNorm and RxNav (by the NLM)</vt:lpstr>
      <vt:lpstr>Logical Observation Identifiers Names and Codes (LOINC)</vt:lpstr>
      <vt:lpstr>SNOMED CT - One graph to rule them all?</vt:lpstr>
      <vt:lpstr>PowerPoint Presentation</vt:lpstr>
      <vt:lpstr>The most important knowledge graph in medicine</vt:lpstr>
      <vt:lpstr>Metathesaurs: Identifiers</vt:lpstr>
      <vt:lpstr>Metathesaurus: data files</vt:lpstr>
      <vt:lpstr>Semantic Network</vt:lpstr>
      <vt:lpstr>SPECIALIST Lexicon and Lexical Tools</vt:lpstr>
      <vt:lpstr>Using knowledge graphs</vt:lpstr>
      <vt:lpstr>Finding things across datasets</vt:lpstr>
      <vt:lpstr>Vocabulary: text mining, search</vt:lpstr>
      <vt:lpstr>PowerPoint Presentation</vt:lpstr>
      <vt:lpstr>What thing subsumes what other things</vt:lpstr>
      <vt:lpstr>Selecting the right “level”</vt:lpstr>
      <vt:lpstr>Knowing alternative names</vt:lpstr>
      <vt:lpstr>Choosing a Knowledge Graph</vt:lpstr>
      <vt:lpstr>Which knowledge graph to use?</vt:lpstr>
      <vt:lpstr>Which terms to keep?</vt:lpstr>
      <vt:lpstr>Assigned reading</vt:lpstr>
      <vt:lpstr>Where to look for knowledge graphs, concepts, and terms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BIOMEDIN 215  Data Driven Medicine</dc:title>
  <cp:lastModifiedBy>Nigam Shah</cp:lastModifiedBy>
  <cp:revision>690</cp:revision>
  <dcterms:modified xsi:type="dcterms:W3CDTF">2023-10-05T18:58:53Z</dcterms:modified>
</cp:coreProperties>
</file>